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72" r:id="rId7"/>
    <p:sldId id="294" r:id="rId8"/>
    <p:sldId id="317" r:id="rId9"/>
    <p:sldId id="309" r:id="rId10"/>
    <p:sldId id="310" r:id="rId11"/>
    <p:sldId id="311" r:id="rId12"/>
    <p:sldId id="313" r:id="rId13"/>
    <p:sldId id="314" r:id="rId14"/>
    <p:sldId id="312" r:id="rId15"/>
    <p:sldId id="273" r:id="rId16"/>
    <p:sldId id="276" r:id="rId17"/>
    <p:sldId id="320" r:id="rId18"/>
    <p:sldId id="321" r:id="rId19"/>
    <p:sldId id="322" r:id="rId20"/>
    <p:sldId id="318" r:id="rId21"/>
    <p:sldId id="287" r:id="rId22"/>
    <p:sldId id="281" r:id="rId23"/>
    <p:sldId id="280" r:id="rId24"/>
    <p:sldId id="286" r:id="rId25"/>
    <p:sldId id="303" r:id="rId26"/>
    <p:sldId id="304" r:id="rId27"/>
    <p:sldId id="315" r:id="rId28"/>
    <p:sldId id="305" r:id="rId29"/>
    <p:sldId id="307" r:id="rId30"/>
    <p:sldId id="306" r:id="rId31"/>
    <p:sldId id="316" r:id="rId32"/>
    <p:sldId id="319" r:id="rId33"/>
    <p:sldId id="299" r:id="rId34"/>
    <p:sldId id="298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59DA2C4-BEA0-48DF-99F7-B25F46997407}">
          <p14:sldIdLst>
            <p14:sldId id="256"/>
            <p14:sldId id="258"/>
            <p14:sldId id="257"/>
            <p14:sldId id="259"/>
            <p14:sldId id="260"/>
            <p14:sldId id="272"/>
            <p14:sldId id="294"/>
            <p14:sldId id="317"/>
            <p14:sldId id="309"/>
            <p14:sldId id="310"/>
            <p14:sldId id="311"/>
            <p14:sldId id="313"/>
            <p14:sldId id="314"/>
            <p14:sldId id="312"/>
            <p14:sldId id="273"/>
            <p14:sldId id="276"/>
            <p14:sldId id="320"/>
            <p14:sldId id="321"/>
            <p14:sldId id="322"/>
            <p14:sldId id="318"/>
            <p14:sldId id="287"/>
            <p14:sldId id="281"/>
            <p14:sldId id="280"/>
            <p14:sldId id="286"/>
            <p14:sldId id="303"/>
            <p14:sldId id="304"/>
            <p14:sldId id="315"/>
            <p14:sldId id="305"/>
            <p14:sldId id="307"/>
            <p14:sldId id="306"/>
            <p14:sldId id="316"/>
            <p14:sldId id="319"/>
          </p14:sldIdLst>
        </p14:section>
        <p14:section name="Раздел без заголовка" id="{4C0D9962-579F-43EF-A2A2-AE8BA1959824}">
          <p14:sldIdLst>
            <p14:sldId id="299"/>
            <p14:sldId id="29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3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27583" y="2204864"/>
            <a:ext cx="6703071" cy="36724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i="1" u="none" strike="noStrike" kern="1200" normalizeH="0" baseline="0" noProof="0" dirty="0" smtClean="0">
                <a:ln w="11430"/>
                <a:gradFill>
                  <a:gsLst>
                    <a:gs pos="35000">
                      <a:srgbClr val="943294"/>
                    </a:gs>
                    <a:gs pos="50000">
                      <a:srgbClr val="FFC000"/>
                    </a:gs>
                    <a:gs pos="99167">
                      <a:srgbClr val="943294"/>
                    </a:gs>
                    <a:gs pos="65000">
                      <a:srgbClr val="943294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Проект</a:t>
            </a:r>
            <a:r>
              <a:rPr kumimoji="0" lang="ru-RU" sz="5400" i="1" u="none" strike="noStrike" kern="1200" normalizeH="0" noProof="0" dirty="0" smtClean="0">
                <a:ln w="11430"/>
                <a:gradFill>
                  <a:gsLst>
                    <a:gs pos="35000">
                      <a:srgbClr val="943294"/>
                    </a:gs>
                    <a:gs pos="50000">
                      <a:srgbClr val="FFC000"/>
                    </a:gs>
                    <a:gs pos="99167">
                      <a:srgbClr val="943294"/>
                    </a:gs>
                    <a:gs pos="65000">
                      <a:srgbClr val="943294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i="1" u="none" strike="noStrike" kern="1200" normalizeH="0" noProof="0" dirty="0" smtClean="0">
                <a:ln w="11430"/>
                <a:gradFill>
                  <a:gsLst>
                    <a:gs pos="35000">
                      <a:srgbClr val="943294"/>
                    </a:gs>
                    <a:gs pos="50000">
                      <a:srgbClr val="FFC000"/>
                    </a:gs>
                    <a:gs pos="99167">
                      <a:srgbClr val="943294"/>
                    </a:gs>
                    <a:gs pos="65000">
                      <a:srgbClr val="943294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«К новой семье</a:t>
            </a:r>
            <a:r>
              <a:rPr lang="ru-RU" sz="5400" i="1" dirty="0" smtClean="0">
                <a:ln w="11430"/>
                <a:gradFill>
                  <a:gsLst>
                    <a:gs pos="35000">
                      <a:srgbClr val="943294"/>
                    </a:gs>
                    <a:gs pos="50000">
                      <a:srgbClr val="FFC000"/>
                    </a:gs>
                    <a:gs pos="99167">
                      <a:srgbClr val="943294"/>
                    </a:gs>
                    <a:gs pos="65000">
                      <a:srgbClr val="943294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j-ea"/>
                <a:cs typeface="+mj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400" i="1" dirty="0">
              <a:ln w="11430"/>
              <a:gradFill>
                <a:gsLst>
                  <a:gs pos="35000">
                    <a:srgbClr val="943294"/>
                  </a:gs>
                  <a:gs pos="50000">
                    <a:srgbClr val="FFC000"/>
                  </a:gs>
                  <a:gs pos="99167">
                    <a:srgbClr val="943294"/>
                  </a:gs>
                  <a:gs pos="65000">
                    <a:srgbClr val="943294"/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dirty="0" smtClean="0">
                <a:ln w="11430"/>
                <a:gradFill>
                  <a:gsLst>
                    <a:gs pos="35000">
                      <a:srgbClr val="943294"/>
                    </a:gs>
                    <a:gs pos="50000">
                      <a:srgbClr val="FFC000"/>
                    </a:gs>
                    <a:gs pos="99167">
                      <a:srgbClr val="943294"/>
                    </a:gs>
                    <a:gs pos="65000">
                      <a:srgbClr val="943294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j-ea"/>
                <a:cs typeface="+mj-cs"/>
              </a:rPr>
              <a:t>2018 - 2019 год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i="1" u="none" strike="noStrike" kern="1200" normalizeH="0" baseline="0" noProof="0" dirty="0">
              <a:ln w="11430"/>
              <a:gradFill>
                <a:gsLst>
                  <a:gs pos="35000">
                    <a:srgbClr val="943294"/>
                  </a:gs>
                  <a:gs pos="50000">
                    <a:srgbClr val="FFC000"/>
                  </a:gs>
                  <a:gs pos="99167">
                    <a:srgbClr val="943294"/>
                  </a:gs>
                  <a:gs pos="65000">
                    <a:srgbClr val="943294"/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548680"/>
            <a:ext cx="7704856" cy="1656184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Краевое государственное бюджетное учреждение «Организация, осуществляющая обучение, для детей-сирот и детей, оставшихся без попечения родителей      </a:t>
            </a:r>
          </a:p>
          <a:p>
            <a:pPr>
              <a:spcBef>
                <a:spcPts val="0"/>
              </a:spcBef>
            </a:pP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«Детский дом №32»</a:t>
            </a:r>
          </a:p>
          <a:p>
            <a:pPr>
              <a:spcBef>
                <a:spcPts val="0"/>
              </a:spcBef>
              <a:buNone/>
            </a:pPr>
            <a:endParaRPr lang="ru-RU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27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476672"/>
            <a:ext cx="7560840" cy="72008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проекта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11560" y="1340768"/>
            <a:ext cx="7920880" cy="4968552"/>
          </a:xfrm>
        </p:spPr>
        <p:txBody>
          <a:bodyPr/>
          <a:lstStyle/>
          <a:p>
            <a:r>
              <a:rPr lang="ru-RU" dirty="0"/>
              <a:t>Устройство детей подросткового возраста и детей с ОВЗ в </a:t>
            </a:r>
            <a:r>
              <a:rPr lang="ru-RU" dirty="0" smtClean="0"/>
              <a:t>семьи граждан.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02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332656"/>
            <a:ext cx="7992888" cy="72008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Задачи проекта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39552" y="1268760"/>
            <a:ext cx="7992888" cy="504056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Информировать граждан о </a:t>
            </a:r>
            <a:r>
              <a:rPr lang="ru-RU" dirty="0"/>
              <a:t>существующих формах семейного устройства и государственной поддержке семей, взявших на воспитание </a:t>
            </a:r>
            <a:r>
              <a:rPr lang="ru-RU" dirty="0" smtClean="0"/>
              <a:t>детей-сирот и детей, оставшихся без попечения родителей.</a:t>
            </a:r>
            <a:endParaRPr lang="ru-RU" dirty="0"/>
          </a:p>
          <a:p>
            <a:r>
              <a:rPr lang="ru-RU" dirty="0" smtClean="0"/>
              <a:t>Заинтересовать </a:t>
            </a:r>
            <a:r>
              <a:rPr lang="ru-RU" dirty="0"/>
              <a:t>общество в судьбах детей-сирот и детей, оставшихся без попечения родителей, повышение общественного статуса замещающих семей. </a:t>
            </a:r>
          </a:p>
          <a:p>
            <a:r>
              <a:rPr lang="ru-RU" dirty="0" smtClean="0"/>
              <a:t>Консультировать </a:t>
            </a:r>
            <a:r>
              <a:rPr lang="ru-RU" dirty="0"/>
              <a:t>граждан, обратившихся в службу сопровождения по принятию ребенка в семью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Работа по поиску родственников и установлению с ними социальных связей для возврата детей-сирот и детей, оставшихся без попечения родителей в родные семьи.</a:t>
            </a:r>
          </a:p>
          <a:p>
            <a:r>
              <a:rPr lang="ru-RU" dirty="0" smtClean="0"/>
              <a:t>Включение всего педагогического коллектива в деятельность по устройству детей-сирот и детей, оставшихся без попечения родителей.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647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Целевая </a:t>
            </a:r>
            <a:r>
              <a:rPr lang="ru-RU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группа</a:t>
            </a:r>
            <a:br>
              <a:rPr lang="ru-RU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9432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5400600"/>
          </a:xfrm>
        </p:spPr>
        <p:txBody>
          <a:bodyPr>
            <a:normAutofit/>
          </a:bodyPr>
          <a:lstStyle/>
          <a:p>
            <a:r>
              <a:rPr lang="ru-RU" dirty="0" smtClean="0"/>
              <a:t>Дети-сироты и дети, оставшиеся без попечения родителей.</a:t>
            </a:r>
            <a:endParaRPr lang="ru-RU" dirty="0"/>
          </a:p>
          <a:p>
            <a:r>
              <a:rPr lang="ru-RU" dirty="0" smtClean="0"/>
              <a:t>Граждане</a:t>
            </a:r>
            <a:r>
              <a:rPr lang="ru-RU" dirty="0"/>
              <a:t>, изъявившие принять на воспитание в семью </a:t>
            </a:r>
            <a:r>
              <a:rPr lang="ru-RU" dirty="0" smtClean="0"/>
              <a:t>детей-сирот и детей, оставшихся без попечения родителей.</a:t>
            </a:r>
            <a:endParaRPr lang="ru-RU" dirty="0"/>
          </a:p>
          <a:p>
            <a:r>
              <a:rPr lang="ru-RU" dirty="0" smtClean="0"/>
              <a:t>Кровные </a:t>
            </a:r>
            <a:r>
              <a:rPr lang="ru-RU" dirty="0"/>
              <a:t>родственники детей-сирот и детей, оставшихся без попечения родителей.</a:t>
            </a:r>
          </a:p>
          <a:p>
            <a:r>
              <a:rPr lang="ru-RU" dirty="0" smtClean="0"/>
              <a:t>Специалисты </a:t>
            </a:r>
            <a:r>
              <a:rPr lang="ru-RU" dirty="0"/>
              <a:t>детского дома.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69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Сроки реализации проекта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54006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 1 апреля </a:t>
            </a:r>
            <a:r>
              <a:rPr lang="ru-RU" dirty="0" smtClean="0"/>
              <a:t>2018 </a:t>
            </a:r>
            <a:r>
              <a:rPr lang="ru-RU" dirty="0"/>
              <a:t>г. по 1 апреля </a:t>
            </a:r>
            <a:r>
              <a:rPr lang="ru-RU" dirty="0" smtClean="0"/>
              <a:t>2019 </a:t>
            </a:r>
            <a:r>
              <a:rPr lang="ru-RU" dirty="0"/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55049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Ожидаемые результаты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54006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Из </a:t>
            </a:r>
            <a:r>
              <a:rPr lang="ru-RU" dirty="0" smtClean="0"/>
              <a:t>30 </a:t>
            </a:r>
            <a:r>
              <a:rPr lang="ru-RU" dirty="0"/>
              <a:t>детей подросткового возраста и детей с ОВЗ на семейные формы устройства в </a:t>
            </a:r>
            <a:r>
              <a:rPr lang="ru-RU" dirty="0" smtClean="0"/>
              <a:t>2018 </a:t>
            </a:r>
            <a:r>
              <a:rPr lang="ru-RU" dirty="0"/>
              <a:t>году в семьи будет передано </a:t>
            </a:r>
            <a:r>
              <a:rPr lang="ru-RU" dirty="0" smtClean="0"/>
              <a:t>10 </a:t>
            </a:r>
            <a:r>
              <a:rPr lang="ru-RU" dirty="0"/>
              <a:t>детей, из них </a:t>
            </a:r>
            <a:r>
              <a:rPr lang="ru-RU" dirty="0" smtClean="0"/>
              <a:t>4 </a:t>
            </a:r>
            <a:r>
              <a:rPr lang="ru-RU" dirty="0"/>
              <a:t>детей - под опеку (попечительство), </a:t>
            </a:r>
            <a:r>
              <a:rPr lang="ru-RU" dirty="0" smtClean="0"/>
              <a:t>6 </a:t>
            </a:r>
            <a:r>
              <a:rPr lang="ru-RU" dirty="0"/>
              <a:t>детей - в гостевую семью.  </a:t>
            </a:r>
          </a:p>
          <a:p>
            <a:pPr lvl="0"/>
            <a:r>
              <a:rPr lang="ru-RU" dirty="0"/>
              <a:t>8</a:t>
            </a:r>
            <a:r>
              <a:rPr lang="ru-RU" dirty="0" smtClean="0"/>
              <a:t>0 </a:t>
            </a:r>
            <a:r>
              <a:rPr lang="ru-RU" dirty="0"/>
              <a:t>% граждан </a:t>
            </a:r>
            <a:r>
              <a:rPr lang="ru-RU" dirty="0" smtClean="0"/>
              <a:t>будут </a:t>
            </a:r>
            <a:r>
              <a:rPr lang="ru-RU" dirty="0"/>
              <a:t>проинформированы о существующих формах семейного устройства и государственной поддержки семей, взявших на воспитание детей.</a:t>
            </a:r>
          </a:p>
          <a:p>
            <a:pPr lvl="0"/>
            <a:r>
              <a:rPr lang="ru-RU" dirty="0" smtClean="0"/>
              <a:t>Сформировано положительное общественное мнение </a:t>
            </a:r>
            <a:r>
              <a:rPr lang="ru-RU" dirty="0"/>
              <a:t>в отношении замещающей семейной </a:t>
            </a:r>
            <a:r>
              <a:rPr lang="ru-RU" dirty="0" smtClean="0"/>
              <a:t>заботы.</a:t>
            </a:r>
          </a:p>
          <a:p>
            <a:pPr lvl="0"/>
            <a:r>
              <a:rPr lang="ru-RU" dirty="0" smtClean="0"/>
              <a:t>Выявлено 70% неизвестных родственников и установлены с ними социальные связи для возврата детей в родные семьи.</a:t>
            </a:r>
          </a:p>
          <a:p>
            <a:pPr lvl="0"/>
            <a:r>
              <a:rPr lang="ru-RU" dirty="0" smtClean="0"/>
              <a:t>100 % педагогический коллектив работает по направлению устройства детей-сирот и детей, оставшихся без попечения родителей.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76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Выпуск буклетов и листовок</a:t>
            </a:r>
            <a:endParaRPr lang="ru-RU" dirty="0">
              <a:solidFill>
                <a:srgbClr val="9432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User\Desktop\bf1add47-d86d-4081-9b0c-f285427f811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27042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0bbe2a34-2d77-4677-85fe-7788e4cc62e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49080"/>
            <a:ext cx="3384376" cy="253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dae1147e-e906-4c47-801c-6d27dab2c6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6792"/>
            <a:ext cx="372641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89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X-стойка </a:t>
            </a:r>
            <a:r>
              <a:rPr lang="ru-RU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«Счастливое детство – </a:t>
            </a:r>
            <a: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в </a:t>
            </a:r>
            <a:r>
              <a:rPr lang="ru-RU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семье!»</a:t>
            </a:r>
            <a:endParaRPr lang="ru-RU" dirty="0"/>
          </a:p>
        </p:txBody>
      </p:sp>
      <p:pic>
        <p:nvPicPr>
          <p:cNvPr id="3074" name="Picture 2" descr="C:\Users\User\Desktop\a00a4942-4b3d-4f88-9b41-cc3484a5875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72816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416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работы с родственниками ребенка, находящегося в детском доме</a:t>
            </a:r>
            <a:endParaRPr lang="ru-RU" sz="3600" dirty="0"/>
          </a:p>
        </p:txBody>
      </p:sp>
      <p:pic>
        <p:nvPicPr>
          <p:cNvPr id="5123" name="Picture 3" descr="C:\Users\User\Pictures\img2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320003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Pictures\img2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00808"/>
            <a:ext cx="3240360" cy="458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654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 деятельности (обязательного характера) воспитателей детского дома по определению воспитанников в семью кровных родственников</a:t>
            </a:r>
            <a:endParaRPr lang="ru-RU" sz="3200" dirty="0"/>
          </a:p>
        </p:txBody>
      </p:sp>
      <p:pic>
        <p:nvPicPr>
          <p:cNvPr id="4098" name="Picture 2" descr="C:\Users\User\Pictures\img2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60848"/>
            <a:ext cx="320003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Pictures\img2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2060848"/>
            <a:ext cx="320794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95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 </a:t>
            </a:r>
            <a:r>
              <a:rPr lang="ru-RU" sz="3200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</a:t>
            </a:r>
            <a:r>
              <a:rPr lang="ru-RU" sz="32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(рекомендательного </a:t>
            </a:r>
            <a:r>
              <a:rPr lang="ru-RU" sz="3200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характера) воспитателей детского дома по определению воспитанников в семью кровных родственников</a:t>
            </a:r>
            <a:endParaRPr lang="ru-RU" sz="3200" dirty="0"/>
          </a:p>
        </p:txBody>
      </p:sp>
      <p:pic>
        <p:nvPicPr>
          <p:cNvPr id="3074" name="Picture 2" descr="C:\Users\User\Pictures\img2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32038"/>
            <a:ext cx="3096344" cy="437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509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Памятка работы с родственниками</a:t>
            </a:r>
            <a:endParaRPr lang="ru-RU" dirty="0"/>
          </a:p>
        </p:txBody>
      </p:sp>
      <p:pic>
        <p:nvPicPr>
          <p:cNvPr id="2050" name="Picture 2" descr="C:\Users\User\Pictures\img2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984" y="1600200"/>
            <a:ext cx="320003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725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Анкета родственника ребенка</a:t>
            </a:r>
            <a:endParaRPr lang="ru-RU" dirty="0"/>
          </a:p>
        </p:txBody>
      </p:sp>
      <p:pic>
        <p:nvPicPr>
          <p:cNvPr id="1027" name="Picture 3" descr="C:\Users\User\Pictures\img2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11280"/>
            <a:ext cx="320003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Pictures\img2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56725"/>
            <a:ext cx="3168352" cy="448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593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педагогического совещания по теме: «Семейные формы и условия устройства детей-сирот в семьи граждан»</a:t>
            </a:r>
            <a:endParaRPr lang="ru-RU" sz="2800" dirty="0"/>
          </a:p>
        </p:txBody>
      </p:sp>
      <p:pic>
        <p:nvPicPr>
          <p:cNvPr id="4" name="Объект 3" descr="C:\Users\Наталья\Desktop\Работа с замещ.семьями 2017 фото\выступление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916832"/>
            <a:ext cx="452596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0106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165618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Информирование населения о возможностях создания и сопровождения замещающих семей </a:t>
            </a:r>
          </a:p>
        </p:txBody>
      </p:sp>
      <p:pic>
        <p:nvPicPr>
          <p:cNvPr id="2050" name="Picture 2" descr="C:\Users\User\Desktop\img232-300x24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359766"/>
            <a:ext cx="3826657" cy="301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img229-300x2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394161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87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img224-249x3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239066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img226-232x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2656"/>
            <a:ext cx="2169615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img235-300x1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928" y="3573016"/>
            <a:ext cx="4508327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6672"/>
            <a:ext cx="3318303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501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bc9418fa-c453-40b7-a26f-4c3736fc86d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82456"/>
            <a:ext cx="3218259" cy="572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0f492502-3024-4841-a620-d13b64c54e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620688"/>
            <a:ext cx="3175248" cy="564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00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0f492502-3024-4841-a620-d13b64c54e5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64704"/>
            <a:ext cx="3096815" cy="55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6257b202-12a6-40c8-a76b-97563f30b32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64704"/>
            <a:ext cx="3109947" cy="552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349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c3bc9504-6c38-4171-bfdc-5bf5229e05d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60596"/>
            <a:ext cx="3258443" cy="579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802d18c0-3b98-4870-b732-a1fa1e17e03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6671"/>
            <a:ext cx="3240359" cy="576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21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aa4f5009-edec-4ae7-862a-30c3022a6a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80728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4776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4" cy="122413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Информирование </a:t>
            </a:r>
            <a:r>
              <a:rPr lang="ru-RU" sz="2800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военнослужащих по контракту воинской части № 6767 о семейных формах устройства детей-сирот и детей, оставшихся без попечения родителей. </a:t>
            </a:r>
          </a:p>
        </p:txBody>
      </p:sp>
      <p:pic>
        <p:nvPicPr>
          <p:cNvPr id="5" name="Объект 4" descr="C:\Users\User\Desktop\Поздравление-наших-шефов-2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32856"/>
            <a:ext cx="5712296" cy="39925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4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620688"/>
            <a:ext cx="8496944" cy="1152128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Информирование </a:t>
            </a:r>
            <a:r>
              <a:rPr lang="ru-RU" sz="28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населения </a:t>
            </a:r>
            <a:br>
              <a:rPr lang="ru-RU" sz="28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 Ильинка </a:t>
            </a:r>
            <a:r>
              <a:rPr lang="ru-RU" sz="2800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существующих </a:t>
            </a:r>
            <a:r>
              <a:rPr lang="ru-RU" sz="28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семейных формах устройства детей-сирот и детей, оставшихся без попечения родителей</a:t>
            </a:r>
            <a:endParaRPr lang="ru-RU" sz="2800" dirty="0">
              <a:solidFill>
                <a:srgbClr val="9432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 descr="C:\Users\User\Desktop\Сайт 2019\Сайт февраль\Фото Ильинка\IMG-20190208-WA000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3744416" cy="338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esktop\Сайт 2019\Сайт февраль\Фото Ильинка\IMG-20190208-WA000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204864"/>
            <a:ext cx="3888433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064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72008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Информирование населения с. Дружба </a:t>
            </a:r>
            <a:r>
              <a:rPr lang="ru-RU" sz="2800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существующих формах семейного </a:t>
            </a:r>
            <a:r>
              <a:rPr lang="ru-RU" sz="28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устройства детей-сирот </a:t>
            </a:r>
            <a:r>
              <a:rPr lang="ru-RU" sz="2800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детей, оставшихся без попечения родителей</a:t>
            </a:r>
          </a:p>
        </p:txBody>
      </p:sp>
      <p:pic>
        <p:nvPicPr>
          <p:cNvPr id="5" name="Объект 4" descr="C:\Users\User\Desktop\6db649ea-b3cc-480b-ae3f-4474fb7f050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8880"/>
            <a:ext cx="2939033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esktop\2eaf223f-8497-4c7b-aab6-83e249a45f3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348880"/>
            <a:ext cx="2829339" cy="194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esktop\dc8be9e8-1b11-4239-9ef3-fdf2cd5999c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523783"/>
            <a:ext cx="2867025" cy="215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esktop\46d5423a-2492-498b-942a-ce32f1fc427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866" y="4518577"/>
            <a:ext cx="2838450" cy="21520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43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User\Desktop\Сайт 2019\Сайт март\84bf6f77-5818-4905-b442-64e8d1cadbd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02017"/>
            <a:ext cx="2736304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esktop\Сайт 2019\Сайт март\4d582d77-f7d2-4055-aa23-cd7ef7af1b0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87" y="3216027"/>
            <a:ext cx="2562225" cy="329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esktop\Сайт 2019\Сайт март\f7f75da8-14f6-41e2-9f02-3e69121bdc0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916" y="733930"/>
            <a:ext cx="2895600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User\Desktop\Сайт 2019\Сайт март\759c2073-b21d-466f-a06f-78b71fa039e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073" y="3225155"/>
            <a:ext cx="2407285" cy="3333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776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151216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Информирование населения г. </a:t>
            </a:r>
            <a:r>
              <a:rPr lang="ru-RU" sz="28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Хабаровска о </a:t>
            </a:r>
            <a:r>
              <a:rPr lang="ru-RU" sz="2800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существующих формах семейного устройства детей-сирот и детей, оставшихся без попечения родителей</a:t>
            </a:r>
          </a:p>
        </p:txBody>
      </p:sp>
      <p:pic>
        <p:nvPicPr>
          <p:cNvPr id="1026" name="Picture 2" descr="C:\Users\User\Desktop\Участие-в-фестивале-5-300x2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2060848"/>
            <a:ext cx="356439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Участие-в-фестивале-3-300x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73624"/>
            <a:ext cx="3557328" cy="237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99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Работа с кровными родственниками</a:t>
            </a:r>
            <a:endParaRPr lang="ru-RU" dirty="0"/>
          </a:p>
        </p:txBody>
      </p:sp>
      <p:pic>
        <p:nvPicPr>
          <p:cNvPr id="2050" name="Picture 2" descr="C:\Users\User\Desktop\ab49cd58-a42d-452f-b305-5e6be605be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73016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709b42be-f5c8-41d2-b17e-c0770a7a67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87226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587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c561b539-4c29-4022-bba8-04294e7f06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56692"/>
            <a:ext cx="3240360" cy="5768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User\Desktop\20a7e1b7-e55a-442b-b26f-52f2091fbea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764704"/>
            <a:ext cx="3280864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513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Изготовление поздравительных открыток и поделок для родственников</a:t>
            </a:r>
            <a:endParaRPr lang="ru-RU" sz="4000" dirty="0"/>
          </a:p>
        </p:txBody>
      </p:sp>
      <p:pic>
        <p:nvPicPr>
          <p:cNvPr id="3074" name="Picture 2" descr="C:\Users\User\Desktop\5cc4ffbd-b340-4457-8807-728bcd4ec77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12160"/>
            <a:ext cx="254804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e8441086-925a-40c1-986a-843e17bed9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00808"/>
            <a:ext cx="255398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c5088091-42f5-443e-bde5-023b0b372a6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00808"/>
            <a:ext cx="302433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912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b6a9c429-f372-4192-84e3-33924e68339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4057398" cy="307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52c4cdf4-d68a-4e8d-8bc0-fccb00eaf8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01008"/>
            <a:ext cx="4007498" cy="296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7889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исьма родственникам</a:t>
            </a:r>
            <a:endParaRPr lang="ru-RU" dirty="0"/>
          </a:p>
        </p:txBody>
      </p:sp>
      <p:pic>
        <p:nvPicPr>
          <p:cNvPr id="4098" name="Picture 2" descr="C:\Users\User\Desktop\1fbd1b95-316a-4706-8051-82907cbf3ae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7667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ff929fca-0d49-462c-b5cb-320902eb28d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38401"/>
            <a:ext cx="334837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3640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fd360dd6-5c0a-4d70-9b5f-4b989a44086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0214d4e1-f2da-48d3-918f-aedaf9fc0e7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586" y="980728"/>
            <a:ext cx="340237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2728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89b64dc0-068e-4801-a0a3-3c33e8bb20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365104"/>
            <a:ext cx="4147297" cy="233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7a69b9e7-c8a8-4866-bb10-35559d6895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15696"/>
            <a:ext cx="2178431" cy="387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4237fcde-d425-48be-8b80-5969b2891dd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1281"/>
            <a:ext cx="2160240" cy="384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76c881bd-6df5-4687-8d5a-3254f970a52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99875"/>
            <a:ext cx="2152177" cy="382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1146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144016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Полученный результат</a:t>
            </a:r>
            <a:endParaRPr lang="ru-RU" dirty="0">
              <a:solidFill>
                <a:srgbClr val="9432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065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Из 30 </a:t>
            </a:r>
            <a:r>
              <a:rPr lang="ru-RU" dirty="0"/>
              <a:t>детей подросткового возраста и детей с ОВЗ на семейные формы устройства передано </a:t>
            </a:r>
            <a:r>
              <a:rPr lang="ru-RU" dirty="0" smtClean="0"/>
              <a:t>5 </a:t>
            </a:r>
            <a:r>
              <a:rPr lang="ru-RU" dirty="0"/>
              <a:t>детей, из них </a:t>
            </a:r>
            <a:r>
              <a:rPr lang="ru-RU" dirty="0" smtClean="0"/>
              <a:t>2 </a:t>
            </a:r>
            <a:r>
              <a:rPr lang="ru-RU" dirty="0"/>
              <a:t>детей – </a:t>
            </a:r>
            <a:r>
              <a:rPr lang="ru-RU" dirty="0" smtClean="0"/>
              <a:t>под </a:t>
            </a:r>
            <a:r>
              <a:rPr lang="ru-RU" dirty="0"/>
              <a:t>опеку (попечительство), </a:t>
            </a:r>
            <a:r>
              <a:rPr lang="ru-RU" dirty="0" smtClean="0"/>
              <a:t>3 </a:t>
            </a:r>
            <a:r>
              <a:rPr lang="ru-RU" dirty="0"/>
              <a:t>детей – в гостевую семью</a:t>
            </a:r>
            <a:r>
              <a:rPr lang="ru-RU" dirty="0" smtClean="0"/>
              <a:t>. 2 детей-возвращены в кровную семью.</a:t>
            </a:r>
          </a:p>
          <a:p>
            <a:pPr marL="0" indent="0">
              <a:buNone/>
            </a:pPr>
            <a:r>
              <a:rPr lang="ru-RU" dirty="0" smtClean="0"/>
              <a:t> 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062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4005064"/>
            <a:ext cx="8496944" cy="1008112"/>
          </a:xfrm>
        </p:spPr>
        <p:txBody>
          <a:bodyPr>
            <a:normAutofit fontScale="90000"/>
          </a:bodyPr>
          <a:lstStyle/>
          <a:p>
            <a:r>
              <a:rPr lang="ru-RU" sz="60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0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dirty="0" smtClean="0">
                <a:solidFill>
                  <a:srgbClr val="9432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 !</a:t>
            </a:r>
            <a:endParaRPr lang="ru-RU" sz="6000" dirty="0">
              <a:solidFill>
                <a:srgbClr val="9432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08720"/>
            <a:ext cx="3888432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766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D3B05"/>
      </a:hlink>
      <a:folHlink>
        <a:srgbClr val="D99694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441</Words>
  <Application>Microsoft Office PowerPoint</Application>
  <PresentationFormat>Экран (4:3)</PresentationFormat>
  <Paragraphs>47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Презентация PowerPoint</vt:lpstr>
      <vt:lpstr>Цель проекта</vt:lpstr>
      <vt:lpstr>Задачи проекта</vt:lpstr>
      <vt:lpstr> Целевая группа </vt:lpstr>
      <vt:lpstr>Сроки реализации проекта</vt:lpstr>
      <vt:lpstr>Ожидаемые результаты</vt:lpstr>
      <vt:lpstr>Выпуск буклетов и листовок</vt:lpstr>
      <vt:lpstr>X-стойка «Счастливое детство –        в семье!»</vt:lpstr>
      <vt:lpstr>Алгоритм работы с родственниками ребенка, находящегося в детском доме</vt:lpstr>
      <vt:lpstr>Технология деятельности (обязательного характера) воспитателей детского дома по определению воспитанников в семью кровных родственников</vt:lpstr>
      <vt:lpstr> Технология деятельности (рекомендательного характера) воспитателей детского дома по определению воспитанников в семью кровных родственников</vt:lpstr>
      <vt:lpstr>Памятка работы с родственниками</vt:lpstr>
      <vt:lpstr>Анкета родственника ребенка</vt:lpstr>
      <vt:lpstr>Проведение педагогического совещания по теме: «Семейные формы и условия устройства детей-сирот в семьи граждан»</vt:lpstr>
      <vt:lpstr>Информирование населения о возможностях создания и сопровождения замещающих семей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Информирование военнослужащих по контракту воинской части № 6767 о семейных формах устройства детей-сирот и детей, оставшихся без попечения родителей. </vt:lpstr>
      <vt:lpstr>Информирование населения  с. Ильинка о существующих семейных формах устройства детей-сирот и детей, оставшихся без попечения родителей</vt:lpstr>
      <vt:lpstr>  Информирование населения с. Дружба о существующих формах семейного устройства детей-сирот и детей, оставшихся без попечения родителей</vt:lpstr>
      <vt:lpstr>Презентация PowerPoint</vt:lpstr>
      <vt:lpstr>Информирование населения г. Хабаровска о существующих формах семейного устройства детей-сирот и детей, оставшихся без попечения родителей</vt:lpstr>
      <vt:lpstr> Работа с кровными родственниками</vt:lpstr>
      <vt:lpstr>Презентация PowerPoint</vt:lpstr>
      <vt:lpstr> Изготовление поздравительных открыток и поделок для родственников</vt:lpstr>
      <vt:lpstr>Презентация PowerPoint</vt:lpstr>
      <vt:lpstr> Письма родственникам</vt:lpstr>
      <vt:lpstr>Презентация PowerPoint</vt:lpstr>
      <vt:lpstr>Презентация PowerPoint</vt:lpstr>
      <vt:lpstr>Полученный результат</vt:lpstr>
      <vt:lpstr> Спасибо за внимание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Ранько Елена</dc:creator>
  <cp:lastModifiedBy>User</cp:lastModifiedBy>
  <cp:revision>69</cp:revision>
  <dcterms:created xsi:type="dcterms:W3CDTF">2018-03-09T15:08:22Z</dcterms:created>
  <dcterms:modified xsi:type="dcterms:W3CDTF">2019-04-16T04:33:06Z</dcterms:modified>
</cp:coreProperties>
</file>