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3" r:id="rId3"/>
    <p:sldId id="261" r:id="rId4"/>
    <p:sldId id="273" r:id="rId5"/>
    <p:sldId id="274" r:id="rId6"/>
    <p:sldId id="275" r:id="rId7"/>
    <p:sldId id="276" r:id="rId8"/>
    <p:sldId id="277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69" r:id="rId25"/>
    <p:sldId id="271" r:id="rId26"/>
    <p:sldId id="278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9900"/>
    <a:srgbClr val="000099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2/12/2017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1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jpeg"/><Relationship Id="rId7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6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6.jpeg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763000" cy="91440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КРАЕВОЕ ГОСУДАРСТВЕННОЕ БЮДЖЕТНОЕ УЧРЕЖДЕНИЕ «ОРГАНИЗАЦИЯ, ОСУЩЕСТВЛЯЮЩАЯ ОБУЧЕНИЕ, </a:t>
            </a:r>
            <a:r>
              <a:rPr lang="ru-RU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ДЕТЕЙ СИРОТ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ДЕТЕЙ, ОСТАВШИХСЯ БЕЗ ПОПЕЧЕНИЯ РОДИТЕЛЕЙ «ДЕТСКИЙ ДОМ № 32»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534400" cy="4876800"/>
          </a:xfrm>
        </p:spPr>
        <p:txBody>
          <a:bodyPr>
            <a:normAutofit/>
          </a:bodyPr>
          <a:lstStyle/>
          <a:p>
            <a:pPr algn="ctr"/>
            <a:r>
              <a:rPr lang="ru-RU" sz="3800" b="1" i="1" dirty="0" smtClean="0">
                <a:solidFill>
                  <a:srgbClr val="000099"/>
                </a:solidFill>
              </a:rPr>
              <a:t>СОЦИОКУЛЬТУРНЫЙ ПРОЕКТ </a:t>
            </a:r>
          </a:p>
          <a:p>
            <a:pPr algn="ctr"/>
            <a:r>
              <a:rPr lang="ru-RU" sz="6000" b="1" i="1" smtClean="0">
                <a:solidFill>
                  <a:srgbClr val="CC00CC"/>
                </a:solidFill>
              </a:rPr>
              <a:t>ЭДУ </a:t>
            </a:r>
            <a:r>
              <a:rPr lang="ru-RU" sz="6000" b="1" i="1" smtClean="0">
                <a:solidFill>
                  <a:srgbClr val="CC00CC"/>
                </a:solidFill>
              </a:rPr>
              <a:t>БИДЯРИЛ </a:t>
            </a:r>
            <a:r>
              <a:rPr lang="ru-RU" sz="6000" b="1" i="1" dirty="0" smtClean="0">
                <a:solidFill>
                  <a:srgbClr val="CC00CC"/>
                </a:solidFill>
              </a:rPr>
              <a:t>БЭЯЛ </a:t>
            </a:r>
          </a:p>
          <a:p>
            <a:pPr algn="ctr"/>
            <a:r>
              <a:rPr lang="ru-RU" sz="6000" b="1" i="1" dirty="0" smtClean="0">
                <a:solidFill>
                  <a:srgbClr val="009900"/>
                </a:solidFill>
              </a:rPr>
              <a:t>ЛЮДИ, ЖИВУЩИЕ ЗДЕСЬ</a:t>
            </a:r>
          </a:p>
          <a:p>
            <a:pPr algn="l"/>
            <a:endParaRPr lang="ru-RU" sz="28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Срок реализации: </a:t>
            </a:r>
            <a:r>
              <a:rPr lang="ru-RU" sz="2800" b="1" i="1" dirty="0" smtClean="0">
                <a:solidFill>
                  <a:srgbClr val="C00000"/>
                </a:solidFill>
              </a:rPr>
              <a:t>апрель 2015 г. – август 2016 г.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457200"/>
            <a:ext cx="8534400" cy="58674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Проект направлен на изменение статуса и активизации деятельности библиотеки детского дома № 32 Хабаровского края в приобщении и изучении культурных ценностей малочисленных народов Севера Приамурья; на повышение уровня образованности воспитанников детского дома и учащихся 5–9 классов  с изготовлением электронного пособия (в том числе на цифровом носителе и в Интернет) к предмету «Литература» в раздел «Региональный компонент» образовательных учреждений Хабаровского муниципального района и г. Хабаровска.</a:t>
            </a:r>
            <a:endParaRPr lang="ru-RU" sz="28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457200"/>
            <a:ext cx="8763000" cy="5943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>Создание информационно-популярного электронного издания «</a:t>
            </a:r>
            <a:r>
              <a:rPr lang="ru-RU" sz="2800" dirty="0" err="1" smtClean="0"/>
              <a:t>Эду</a:t>
            </a:r>
            <a:r>
              <a:rPr lang="ru-RU" sz="2800" dirty="0" smtClean="0"/>
              <a:t> </a:t>
            </a:r>
            <a:r>
              <a:rPr lang="ru-RU" sz="2800" dirty="0" err="1" smtClean="0"/>
              <a:t>бадярил</a:t>
            </a:r>
            <a:r>
              <a:rPr lang="ru-RU" sz="2800" dirty="0" smtClean="0"/>
              <a:t> </a:t>
            </a:r>
            <a:r>
              <a:rPr lang="ru-RU" sz="2800" dirty="0" err="1" smtClean="0"/>
              <a:t>бэял</a:t>
            </a:r>
            <a:r>
              <a:rPr lang="ru-RU" sz="2800" dirty="0" smtClean="0"/>
              <a:t>» об истории культурных ценностей малочисленных народов Приамурья в Хабаровском муниципальном районе для приобщения к ним учащихся 5 – 9 классов города Хабаровска и Хабаровского района в рамках краевого компонента государственного образовательного стандарта в Хабаровском муниципальном районе. Воспитание толерантного отношения молодежи к коренным народам Приамурья. Развитие социального интеллекта у воспитанников КГБУ Детский дом 32 и приобщение их к культуре коренных малочисленных народов Севера Приамурья.</a:t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457200"/>
            <a:ext cx="8763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219200"/>
            <a:ext cx="8458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-Собрать материал по самобытной истории и  культуре коренных малочисленных народов  Приамурья: п. Тында, п. Сикачи-Алян, г. Хабаровск, с. Некрасовка, с. Троицкое;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 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-Провести видеосъемку и фотосъемку и написать сценарий для документального фильма «</a:t>
            </a:r>
            <a:r>
              <a:rPr lang="ru-RU" sz="2000" b="1" dirty="0" err="1" smtClean="0">
                <a:solidFill>
                  <a:srgbClr val="002060"/>
                </a:solidFill>
              </a:rPr>
              <a:t>Эду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бидярил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бэял</a:t>
            </a:r>
            <a:r>
              <a:rPr lang="ru-RU" sz="2000" b="1" dirty="0" smtClean="0">
                <a:solidFill>
                  <a:srgbClr val="002060"/>
                </a:solidFill>
              </a:rPr>
              <a:t>», входящего в состав информационно-популярного электронного издания;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 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-Собрать и перевести фотодокументы в электронный вид;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 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-Составить библиографию;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 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-Сформировать и оформить информационно-популярное электронное издание.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457200"/>
            <a:ext cx="8763000" cy="5334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МЕРОПРИЯТИЯ ПРОЕКТА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2192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</a:t>
            </a: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143000"/>
            <a:ext cx="8534400" cy="5410200"/>
          </a:xfrm>
        </p:spPr>
        <p:txBody>
          <a:bodyPr>
            <a:normAutofit fontScale="40000" lnSpcReduction="20000"/>
          </a:bodyPr>
          <a:lstStyle/>
          <a:p>
            <a:pPr algn="l"/>
            <a:endParaRPr lang="ru-RU" sz="5000" b="1" i="1" dirty="0" smtClean="0">
              <a:solidFill>
                <a:srgbClr val="CC00CC"/>
              </a:solidFill>
            </a:endParaRPr>
          </a:p>
          <a:p>
            <a:pPr algn="l"/>
            <a:r>
              <a:rPr lang="ru-RU" sz="6000" b="1" i="1" dirty="0" smtClean="0">
                <a:solidFill>
                  <a:srgbClr val="CC00CC"/>
                </a:solidFill>
              </a:rPr>
              <a:t>Апрель 2015 г.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5000" dirty="0" smtClean="0"/>
              <a:t>Информационная работа по проекту</a:t>
            </a:r>
          </a:p>
          <a:p>
            <a:pPr algn="l">
              <a:buFont typeface="Arial" pitchFamily="34" charset="0"/>
              <a:buChar char="•"/>
            </a:pPr>
            <a:endParaRPr lang="ru-RU" sz="5000" dirty="0" smtClean="0"/>
          </a:p>
          <a:p>
            <a:pPr lvl="0" algn="l">
              <a:buFont typeface="Arial" pitchFamily="34" charset="0"/>
              <a:buChar char="•"/>
            </a:pPr>
            <a:r>
              <a:rPr lang="ru-RU" sz="5000" dirty="0" smtClean="0"/>
              <a:t>Работа со спонсорами </a:t>
            </a:r>
          </a:p>
          <a:p>
            <a:pPr algn="l">
              <a:buFont typeface="Arial" pitchFamily="34" charset="0"/>
              <a:buChar char="•"/>
            </a:pPr>
            <a:endParaRPr lang="ru-RU" sz="5000" dirty="0" smtClean="0"/>
          </a:p>
          <a:p>
            <a:pPr lvl="0" algn="l">
              <a:buFont typeface="Arial" pitchFamily="34" charset="0"/>
              <a:buChar char="•"/>
            </a:pPr>
            <a:r>
              <a:rPr lang="ru-RU" sz="5000" dirty="0" smtClean="0"/>
              <a:t>Ночь в библиотеке (ДВГНБ им. Муравьева-Амурского)</a:t>
            </a:r>
          </a:p>
          <a:p>
            <a:pPr algn="just">
              <a:buFont typeface="Arial" pitchFamily="34" charset="0"/>
              <a:buChar char="•"/>
            </a:pPr>
            <a:endParaRPr lang="ru-RU" sz="50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5000" dirty="0" smtClean="0"/>
              <a:t> Видео и фотосъемка выступления ансамбля «</a:t>
            </a:r>
            <a:r>
              <a:rPr lang="ru-RU" sz="5000" dirty="0" err="1" smtClean="0"/>
              <a:t>Сэнкурэ</a:t>
            </a:r>
            <a:r>
              <a:rPr lang="ru-RU" sz="5000" dirty="0" smtClean="0"/>
              <a:t>» (клуб ХНПЗ)</a:t>
            </a:r>
          </a:p>
          <a:p>
            <a:pPr algn="l"/>
            <a:r>
              <a:rPr lang="ru-RU" sz="6000" b="1" i="1" dirty="0" smtClean="0">
                <a:solidFill>
                  <a:srgbClr val="CC00CC"/>
                </a:solidFill>
              </a:rPr>
              <a:t>Май 2015 г.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5000" dirty="0" smtClean="0"/>
              <a:t>Съезд КМНС (выставка)</a:t>
            </a:r>
          </a:p>
          <a:p>
            <a:pPr lvl="0" algn="l"/>
            <a:endParaRPr lang="ru-RU" sz="5000" dirty="0" smtClean="0"/>
          </a:p>
          <a:p>
            <a:pPr lvl="0" algn="l">
              <a:buFont typeface="Arial" pitchFamily="34" charset="0"/>
              <a:buChar char="•"/>
            </a:pPr>
            <a:r>
              <a:rPr lang="ru-RU" sz="5000" dirty="0" smtClean="0"/>
              <a:t>Выставка «Люди земли» в КГБУ Детский дом 32</a:t>
            </a:r>
          </a:p>
          <a:p>
            <a:pPr lvl="0" algn="l">
              <a:buFont typeface="Arial" pitchFamily="34" charset="0"/>
              <a:buChar char="•"/>
            </a:pPr>
            <a:endParaRPr lang="ru-RU" sz="5000" dirty="0" smtClean="0"/>
          </a:p>
          <a:p>
            <a:pPr lvl="0" algn="l">
              <a:buFont typeface="Arial" pitchFamily="34" charset="0"/>
              <a:buChar char="•"/>
            </a:pPr>
            <a:r>
              <a:rPr lang="ru-RU" sz="5000" dirty="0" smtClean="0"/>
              <a:t>Подготовка к празднику «</a:t>
            </a:r>
            <a:r>
              <a:rPr lang="ru-RU" sz="5000" dirty="0" err="1" smtClean="0"/>
              <a:t>Бакалдын</a:t>
            </a:r>
            <a:r>
              <a:rPr lang="ru-RU" sz="5000" dirty="0" smtClean="0"/>
              <a:t>» (п. Тында, Амурская область)</a:t>
            </a:r>
          </a:p>
          <a:p>
            <a:pPr lvl="0" algn="l">
              <a:buFont typeface="Arial" pitchFamily="34" charset="0"/>
              <a:buChar char="•"/>
            </a:pPr>
            <a:endParaRPr lang="ru-RU" dirty="0" smtClean="0"/>
          </a:p>
          <a:p>
            <a:r>
              <a:rPr lang="ru-RU" sz="2800" dirty="0" smtClean="0"/>
              <a:t> </a:t>
            </a:r>
          </a:p>
          <a:p>
            <a:r>
              <a:rPr lang="ru-RU" sz="2800" dirty="0" smtClean="0"/>
              <a:t> </a:t>
            </a:r>
          </a:p>
          <a:p>
            <a:r>
              <a:rPr lang="ru-RU" sz="2800" dirty="0" smtClean="0"/>
              <a:t> </a:t>
            </a: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12192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</a:t>
            </a: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-228600"/>
            <a:ext cx="8534400" cy="7086600"/>
          </a:xfrm>
        </p:spPr>
        <p:txBody>
          <a:bodyPr>
            <a:normAutofit fontScale="92500" lnSpcReduction="10000"/>
          </a:bodyPr>
          <a:lstStyle/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  <a:p>
            <a:pPr algn="l"/>
            <a:r>
              <a:rPr lang="ru-RU" sz="2800" b="1" i="1" dirty="0" smtClean="0">
                <a:solidFill>
                  <a:srgbClr val="CC00CC"/>
                </a:solidFill>
              </a:rPr>
              <a:t>Июнь 2015 г.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Знакомство с участниками ансамбля «Гармония»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 Знакомство с участниками театра «Бури»</a:t>
            </a:r>
            <a:endParaRPr lang="ru-RU" b="1" i="1" dirty="0" smtClean="0">
              <a:solidFill>
                <a:srgbClr val="CC00CC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9 июня 2015 г. – день коренных народов Приамурья в детском доме № 32: конкурс рисунков; инсценировка «Быт коренных народов Приамурья»; просмотр мультфильма«</a:t>
            </a:r>
            <a:r>
              <a:rPr lang="ru-RU" dirty="0" err="1" smtClean="0"/>
              <a:t>Айога</a:t>
            </a:r>
            <a:r>
              <a:rPr lang="ru-RU" dirty="0" smtClean="0"/>
              <a:t>»; Интервью с </a:t>
            </a:r>
            <a:r>
              <a:rPr lang="ru-RU" dirty="0" err="1" smtClean="0"/>
              <a:t>Пассар</a:t>
            </a:r>
            <a:r>
              <a:rPr lang="ru-RU" dirty="0" smtClean="0"/>
              <a:t> Л.В. - президентом ассоциации КМНС в Хабаровском крае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Участие в празднике «</a:t>
            </a:r>
            <a:r>
              <a:rPr lang="ru-RU" dirty="0" err="1" smtClean="0"/>
              <a:t>Бакалдын</a:t>
            </a:r>
            <a:r>
              <a:rPr lang="ru-RU" dirty="0" smtClean="0"/>
              <a:t>» (п. Тында, Амурской области)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Фестиваль </a:t>
            </a:r>
            <a:r>
              <a:rPr lang="ru-RU" dirty="0" err="1" smtClean="0"/>
              <a:t>Удэгейской</a:t>
            </a:r>
            <a:r>
              <a:rPr lang="ru-RU" dirty="0" smtClean="0"/>
              <a:t> культуры</a:t>
            </a:r>
          </a:p>
          <a:p>
            <a:pPr algn="l"/>
            <a:r>
              <a:rPr lang="ru-RU" sz="2800" b="1" i="1" dirty="0" smtClean="0">
                <a:solidFill>
                  <a:srgbClr val="CC00CC"/>
                </a:solidFill>
              </a:rPr>
              <a:t>Июль 2015 г.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Поездка в Краеведческий музей  г. Хабаровск (Краеведческий музей им. </a:t>
            </a:r>
            <a:r>
              <a:rPr lang="ru-RU" dirty="0" err="1" smtClean="0"/>
              <a:t>Гродекова</a:t>
            </a:r>
            <a:r>
              <a:rPr lang="ru-RU" dirty="0" smtClean="0"/>
              <a:t>)</a:t>
            </a:r>
          </a:p>
          <a:p>
            <a:pPr algn="l"/>
            <a:r>
              <a:rPr lang="ru-RU" b="1" i="1" dirty="0" smtClean="0">
                <a:solidFill>
                  <a:srgbClr val="CC00CC"/>
                </a:solidFill>
              </a:rPr>
              <a:t>Август 2015 г.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9 августа – День народов мира (г. Хабаровск, набережная р. Амур)</a:t>
            </a:r>
            <a:endParaRPr lang="ru-RU" b="1" i="1" dirty="0" smtClean="0">
              <a:solidFill>
                <a:srgbClr val="CC00CC"/>
              </a:solidFill>
            </a:endParaRPr>
          </a:p>
          <a:p>
            <a:pPr algn="just"/>
            <a:endParaRPr lang="ru-RU" b="1" i="1" dirty="0" smtClean="0">
              <a:solidFill>
                <a:srgbClr val="CC00CC"/>
              </a:solidFill>
            </a:endParaRP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228600"/>
            <a:ext cx="8534400" cy="6172200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</a:rPr>
              <a:t>24 апреля 2015 г. </a:t>
            </a:r>
            <a:r>
              <a:rPr lang="ru-RU" sz="3200" b="1" dirty="0" smtClean="0">
                <a:solidFill>
                  <a:srgbClr val="002060"/>
                </a:solidFill>
              </a:rPr>
              <a:t>– Библионочь в КГБНУК  «Дальневосточной государственной научной библиотеке»</a:t>
            </a:r>
            <a:r>
              <a:rPr lang="ru-RU" sz="2800" b="1" dirty="0" smtClean="0"/>
              <a:t> </a:t>
            </a:r>
            <a:endParaRPr lang="ru-RU" sz="2800" dirty="0" smtClean="0"/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  <a:p>
            <a:pPr algn="l"/>
            <a:endParaRPr lang="ru-RU" sz="2800" b="1" i="1" dirty="0" smtClean="0">
              <a:solidFill>
                <a:srgbClr val="CC00CC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04800" y="304800"/>
            <a:ext cx="8534400" cy="63246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7700" b="1" i="1" u="none" strike="noStrike" kern="1200" cap="none" spc="0" normalizeH="0" baseline="0" noProof="0" dirty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C:\Users\DNS\Desktop\Новая папка\P104057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90500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DNS\Desktop\Новая папка\P104057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190500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04800" y="5562600"/>
            <a:ext cx="403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Книга об эвенкийской культуре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4495800" y="5562600"/>
            <a:ext cx="403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Эвенкийские амулеты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12192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</a:t>
            </a: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228600"/>
            <a:ext cx="8534400" cy="61722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endParaRPr lang="ru-RU" sz="2800" b="1" i="1" dirty="0" smtClean="0">
              <a:solidFill>
                <a:srgbClr val="CC00CC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ru-RU" sz="2800" b="1" i="1" dirty="0" smtClean="0">
              <a:solidFill>
                <a:srgbClr val="CC00CC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ru-RU" sz="2800" b="1" i="1" dirty="0" smtClean="0">
              <a:solidFill>
                <a:srgbClr val="CC00CC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ru-RU" sz="2800" b="1" i="1" dirty="0" smtClean="0">
              <a:solidFill>
                <a:srgbClr val="CC00CC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57200" y="381000"/>
            <a:ext cx="8534400" cy="61722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C:\Users\DNS\Desktop\Новая папка\P104057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85800" y="914400"/>
            <a:ext cx="3886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DNS\Desktop\Новая папка\P1040591 (2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914400"/>
            <a:ext cx="3657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85800" y="4800600"/>
            <a:ext cx="7848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3263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Эвенкийские валенки                          Национальное эвенкийское блюдо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3263" algn="l"/>
              </a:tabLst>
            </a:pPr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«Брусника с рыбной мукой»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326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12192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</a:t>
            </a: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457200" y="381000"/>
            <a:ext cx="8534400" cy="61722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Рисунок 10" descr="C:\Users\DNS\Desktop\Новая папка\P104057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6096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DNS\Desktop\Новая папка\P1040589 (2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6096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609600" y="4572000"/>
            <a:ext cx="3962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 </a:t>
            </a:r>
            <a:r>
              <a:rPr lang="ru-RU" sz="2400" b="1" dirty="0" smtClean="0"/>
              <a:t>Нанайский амулет </a:t>
            </a:r>
            <a:endParaRPr lang="ru-RU" sz="24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876800" y="4572000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00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Нанайская обувь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12192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</a:t>
            </a: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457200" y="381000"/>
            <a:ext cx="8534400" cy="61722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C:\Users\DNS\Desktop\Новая папка\P104059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838200"/>
            <a:ext cx="396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DNS\Desktop\Новая папка\P104058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838200"/>
            <a:ext cx="441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381001" y="5029200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Национальная нанайская кухня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12192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-</a:t>
            </a: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9" name="Рисунок 8" descr="C:\Users\DNS\Desktop\Новая папка\P10406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476500" y="1028700"/>
            <a:ext cx="4495799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447800" y="5410200"/>
            <a:ext cx="701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Единство эвенкийской и нанайской культур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4572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60960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9900"/>
                </a:solidFill>
                <a:latin typeface="Calibri" pitchFamily="34" charset="0"/>
                <a:cs typeface="Times New Roman" pitchFamily="18" charset="0"/>
              </a:rPr>
              <a:t>26 апреля 2016 г. </a:t>
            </a:r>
            <a:r>
              <a:rPr lang="ru-RU" sz="2800" b="1" dirty="0" smtClean="0">
                <a:solidFill>
                  <a:srgbClr val="000099"/>
                </a:solidFill>
                <a:latin typeface="Calibri" pitchFamily="34" charset="0"/>
                <a:cs typeface="Times New Roman" pitchFamily="18" charset="0"/>
              </a:rPr>
              <a:t>– выступление народного хореографического ансамбля «</a:t>
            </a:r>
            <a:r>
              <a:rPr lang="ru-RU" sz="2800" b="1" dirty="0" err="1" smtClean="0">
                <a:solidFill>
                  <a:srgbClr val="000099"/>
                </a:solidFill>
                <a:latin typeface="Calibri" pitchFamily="34" charset="0"/>
                <a:cs typeface="Times New Roman" pitchFamily="18" charset="0"/>
              </a:rPr>
              <a:t>Сэнкурэ</a:t>
            </a:r>
            <a:r>
              <a:rPr lang="ru-RU" sz="2800" b="1" dirty="0" smtClean="0">
                <a:solidFill>
                  <a:srgbClr val="000099"/>
                </a:solidFill>
                <a:latin typeface="Calibri" pitchFamily="34" charset="0"/>
                <a:cs typeface="Times New Roman" pitchFamily="18" charset="0"/>
              </a:rPr>
              <a:t>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C:\Users\DNS\Desktop\Новая папка\P104060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1" y="1600200"/>
            <a:ext cx="7239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4572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7" name="Рисунок 6" descr="C:\Users\DNS\Desktop\Новая папка\P10406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762000"/>
            <a:ext cx="7239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4572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6" name="Рисунок 5" descr="C:\Users\DNS\Desktop\Новая папка\P10406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762000"/>
            <a:ext cx="6857999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4572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7" name="Рисунок 6" descr="C:\Users\DNS\Desktop\Новая папка\P104063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762000"/>
            <a:ext cx="70516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4572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6" name="Рисунок 5" descr="C:\Users\DNS\Desktop\Новая папка\P104065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609600"/>
            <a:ext cx="7543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4572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32770" name="Picture 2" descr="C:\Users\DNS\Desktop\фото\P10406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5344000" y="71475600"/>
            <a:ext cx="7844117" cy="5883276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 мая 2015 г. – съезд КМНС на Заимке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Плюснина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Выставка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1" name="Picture 3" descr="C:\Users\DNS\Desktop\фото\P10406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1600200"/>
            <a:ext cx="5547607" cy="4160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32770" name="Picture 2" descr="C:\Users\DNS\Desktop\фото\P10406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5344000" y="71475600"/>
            <a:ext cx="7844117" cy="5883276"/>
          </a:xfrm>
          <a:prstGeom prst="rect">
            <a:avLst/>
          </a:prstGeom>
          <a:noFill/>
        </p:spPr>
      </p:pic>
      <p:pic>
        <p:nvPicPr>
          <p:cNvPr id="33794" name="Picture 2" descr="C:\Users\DNS\Desktop\фото\P10406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4481334" cy="3429000"/>
          </a:xfrm>
          <a:prstGeom prst="rect">
            <a:avLst/>
          </a:prstGeom>
          <a:noFill/>
        </p:spPr>
      </p:pic>
      <p:pic>
        <p:nvPicPr>
          <p:cNvPr id="33796" name="Picture 4" descr="C:\Users\DNS\Desktop\фото\P104069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981200" y="13792200"/>
            <a:ext cx="16581438" cy="12436476"/>
          </a:xfrm>
          <a:prstGeom prst="rect">
            <a:avLst/>
          </a:prstGeom>
          <a:noFill/>
        </p:spPr>
      </p:pic>
      <p:pic>
        <p:nvPicPr>
          <p:cNvPr id="33797" name="Picture 5" descr="C:\Users\DNS\Desktop\фото\P104069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4229100" y="1943100"/>
            <a:ext cx="51816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32770" name="Picture 2" descr="C:\Users\DNS\Desktop\фото\P10406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5344000" y="71475600"/>
            <a:ext cx="7844117" cy="5883276"/>
          </a:xfrm>
          <a:prstGeom prst="rect">
            <a:avLst/>
          </a:prstGeom>
          <a:noFill/>
        </p:spPr>
      </p:pic>
      <p:pic>
        <p:nvPicPr>
          <p:cNvPr id="33796" name="Picture 4" descr="C:\Users\DNS\Desktop\фото\P104069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981200" y="13792200"/>
            <a:ext cx="16581438" cy="12436476"/>
          </a:xfrm>
          <a:prstGeom prst="rect">
            <a:avLst/>
          </a:prstGeom>
          <a:noFill/>
        </p:spPr>
      </p:pic>
      <p:pic>
        <p:nvPicPr>
          <p:cNvPr id="34818" name="Picture 2" descr="C:\Users\DNS\Desktop\фото\P104069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028827"/>
            <a:ext cx="5105400" cy="3829173"/>
          </a:xfrm>
          <a:prstGeom prst="rect">
            <a:avLst/>
          </a:prstGeom>
          <a:noFill/>
        </p:spPr>
      </p:pic>
      <p:pic>
        <p:nvPicPr>
          <p:cNvPr id="34819" name="Picture 3" descr="C:\Users\DNS\Desktop\фото\P104069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4914899" y="114302"/>
            <a:ext cx="4343401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32770" name="Picture 2" descr="C:\Users\DNS\Desktop\фото\P10406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5344000" y="71475600"/>
            <a:ext cx="7844117" cy="5883276"/>
          </a:xfrm>
          <a:prstGeom prst="rect">
            <a:avLst/>
          </a:prstGeom>
          <a:noFill/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27 мая 2016 г.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выставка </a:t>
            </a:r>
            <a:r>
              <a:rPr lang="ru-RU" sz="2800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«Люди земли»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КГБОУ детском доме № 32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C:\Users\DNS\Desktop\фото\P10407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2294504" y="1363096"/>
            <a:ext cx="5240791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32770" name="Picture 2" descr="C:\Users\DNS\Desktop\фото\P10406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5344000" y="71475600"/>
            <a:ext cx="7844117" cy="5883276"/>
          </a:xfrm>
          <a:prstGeom prst="rect">
            <a:avLst/>
          </a:prstGeom>
          <a:noFill/>
        </p:spPr>
      </p:pic>
      <p:pic>
        <p:nvPicPr>
          <p:cNvPr id="10" name="Picture 2" descr="C:\Users\DNS\Desktop\фото\P10407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-64300748" y="1207148"/>
            <a:ext cx="4780842" cy="3585746"/>
          </a:xfrm>
          <a:prstGeom prst="rect">
            <a:avLst/>
          </a:prstGeom>
          <a:noFill/>
        </p:spPr>
      </p:pic>
      <p:pic>
        <p:nvPicPr>
          <p:cNvPr id="36867" name="Picture 3" descr="C:\Users\DNS\Desktop\фото\P10407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-1181100" y="1181100"/>
            <a:ext cx="6858000" cy="4495800"/>
          </a:xfrm>
          <a:prstGeom prst="rect">
            <a:avLst/>
          </a:prstGeom>
          <a:noFill/>
        </p:spPr>
      </p:pic>
      <p:pic>
        <p:nvPicPr>
          <p:cNvPr id="36869" name="Picture 5" descr="C:\Users\DNS\Desktop\фото\P10407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70549" y="1905000"/>
            <a:ext cx="4673451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32770" name="Picture 2" descr="C:\Users\DNS\Desktop\фото\P10406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5344000" y="71475600"/>
            <a:ext cx="7844117" cy="5883276"/>
          </a:xfrm>
          <a:prstGeom prst="rect">
            <a:avLst/>
          </a:prstGeom>
          <a:noFill/>
        </p:spPr>
      </p:pic>
      <p:pic>
        <p:nvPicPr>
          <p:cNvPr id="10" name="Picture 2" descr="C:\Users\DNS\Desktop\фото\P10407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-64300748" y="1207148"/>
            <a:ext cx="4780842" cy="3585746"/>
          </a:xfrm>
          <a:prstGeom prst="rect">
            <a:avLst/>
          </a:prstGeom>
          <a:noFill/>
        </p:spPr>
      </p:pic>
      <p:pic>
        <p:nvPicPr>
          <p:cNvPr id="37890" name="Picture 2" descr="C:\Users\DNS\Desktop\фото\P10407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-1"/>
            <a:ext cx="5105400" cy="3829171"/>
          </a:xfrm>
          <a:prstGeom prst="rect">
            <a:avLst/>
          </a:prstGeom>
          <a:noFill/>
        </p:spPr>
      </p:pic>
      <p:pic>
        <p:nvPicPr>
          <p:cNvPr id="37891" name="Picture 3" descr="C:\Users\DNS\Desktop\фото\P104073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5679400" y="-2476500"/>
            <a:ext cx="6603789" cy="4953000"/>
          </a:xfrm>
          <a:prstGeom prst="rect">
            <a:avLst/>
          </a:prstGeom>
          <a:noFill/>
        </p:spPr>
      </p:pic>
      <p:pic>
        <p:nvPicPr>
          <p:cNvPr id="37892" name="Picture 4" descr="C:\Users\DNS\Desktop\фото\P104073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4432386" y="2146387"/>
            <a:ext cx="5384628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NS\Desktop\Новая папка\P104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0" y="50139600"/>
            <a:ext cx="4648199" cy="3486261"/>
          </a:xfrm>
          <a:prstGeom prst="rect">
            <a:avLst/>
          </a:prstGeom>
          <a:noFill/>
        </p:spPr>
      </p:pic>
      <p:pic>
        <p:nvPicPr>
          <p:cNvPr id="1027" name="Picture 3" descr="C:\Users\DNS\Desktop\Новая папка\P10405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245000" y="50139600"/>
            <a:ext cx="4897811" cy="3673476"/>
          </a:xfrm>
          <a:prstGeom prst="rect">
            <a:avLst/>
          </a:prstGeom>
          <a:noFill/>
        </p:spPr>
      </p:pic>
      <p:pic>
        <p:nvPicPr>
          <p:cNvPr id="32770" name="Picture 2" descr="C:\Users\DNS\Desktop\фото\P10406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5344000" y="71475600"/>
            <a:ext cx="7844117" cy="5883276"/>
          </a:xfrm>
          <a:prstGeom prst="rect">
            <a:avLst/>
          </a:prstGeom>
          <a:noFill/>
        </p:spPr>
      </p:pic>
      <p:pic>
        <p:nvPicPr>
          <p:cNvPr id="10" name="Picture 2" descr="C:\Users\DNS\Desktop\фото\P10407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-64300748" y="1207148"/>
            <a:ext cx="4780842" cy="3585746"/>
          </a:xfrm>
          <a:prstGeom prst="rect">
            <a:avLst/>
          </a:prstGeom>
          <a:noFill/>
        </p:spPr>
      </p:pic>
      <p:pic>
        <p:nvPicPr>
          <p:cNvPr id="37891" name="Picture 3" descr="C:\Users\DNS\Desktop\фото\P10407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5679400" y="-2476500"/>
            <a:ext cx="6603789" cy="4953000"/>
          </a:xfrm>
          <a:prstGeom prst="rect">
            <a:avLst/>
          </a:prstGeom>
          <a:noFill/>
        </p:spPr>
      </p:pic>
      <p:pic>
        <p:nvPicPr>
          <p:cNvPr id="38914" name="Picture 2" descr="C:\Users\DNS\Desktop\фото\P104073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1663764" y="774637"/>
            <a:ext cx="6045072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КРАЕВОЕ ГОСУДАРСТВЕННОЕ </a:t>
            </a:r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БЮДЖЕТНОЕ УЧРЕЖДЕНИЕ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ДЕТСКИЙ ДОМ № 32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534400" cy="40386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5100" b="1" i="1" dirty="0" smtClean="0">
                <a:solidFill>
                  <a:srgbClr val="009900"/>
                </a:solidFill>
              </a:rPr>
              <a:t>Социокультурный проект </a:t>
            </a:r>
            <a:r>
              <a:rPr lang="ru-RU" sz="7700" b="1" i="1" dirty="0" smtClean="0">
                <a:solidFill>
                  <a:srgbClr val="CC00CC"/>
                </a:solidFill>
              </a:rPr>
              <a:t>Неограниченные возможности: социализация учащихся </a:t>
            </a:r>
          </a:p>
          <a:p>
            <a:pPr algn="ctr"/>
            <a:r>
              <a:rPr lang="ru-RU" sz="7700" b="1" i="1" dirty="0" smtClean="0">
                <a:solidFill>
                  <a:srgbClr val="CC00CC"/>
                </a:solidFill>
              </a:rPr>
              <a:t>1-11 классов</a:t>
            </a:r>
            <a:endParaRPr lang="ru-RU" sz="7700" b="1" i="1" dirty="0">
              <a:solidFill>
                <a:srgbClr val="CC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304800"/>
            <a:ext cx="8534400" cy="6324600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sz="8000" dirty="0" smtClean="0"/>
              <a:t>Проект направлен на изменение статуса библиотеки КГБУ Детский дом 32 с. Некрасовка и активизации её инновационной  роли в процессе социализации учащихся 1-11 классов образовательных учреждений Хабаровского муниципального района с изготовлением пособия (в том числе на цифровом носителе) через деятельностный подход в клубе «Мой дом» и раскрытие этой информации в сети Интернет.</a:t>
            </a:r>
          </a:p>
          <a:p>
            <a:pPr algn="ctr"/>
            <a:endParaRPr lang="ru-RU" sz="7700" b="1" i="1" dirty="0" smtClean="0">
              <a:solidFill>
                <a:srgbClr val="CC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304800"/>
            <a:ext cx="8534400" cy="6324600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sz="8000" b="1" u="sng" dirty="0" smtClean="0">
                <a:solidFill>
                  <a:srgbClr val="FF0000"/>
                </a:solidFill>
              </a:rPr>
              <a:t>Цель</a:t>
            </a:r>
            <a:r>
              <a:rPr lang="ru-RU" sz="8000" b="1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ru-RU" sz="8000" b="1" dirty="0" smtClean="0">
                <a:solidFill>
                  <a:srgbClr val="000099"/>
                </a:solidFill>
              </a:rPr>
              <a:t> </a:t>
            </a:r>
            <a:r>
              <a:rPr lang="ru-RU" sz="8000" dirty="0" smtClean="0">
                <a:solidFill>
                  <a:srgbClr val="000099"/>
                </a:solidFill>
              </a:rPr>
              <a:t>Создание информационно-популярного электронного издания «Неограниченные возможности: социализация учащихся 1-11 классов. Методическое пособие» об истории формирования социализированной личности на ее дотрудовой стадии через клубную деятельность библиотеки образовательного учреждения в Хабаровском  муниципальном районе  в рамках  государственного образовательного стандарта.</a:t>
            </a:r>
          </a:p>
          <a:p>
            <a:pPr algn="ctr"/>
            <a:endParaRPr lang="ru-RU" sz="7700" b="1" i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304800"/>
            <a:ext cx="8534400" cy="6324600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8000" b="1" u="sng" dirty="0" smtClean="0">
                <a:solidFill>
                  <a:srgbClr val="000099"/>
                </a:solidFill>
              </a:rPr>
              <a:t>Задачи</a:t>
            </a:r>
          </a:p>
          <a:p>
            <a:pPr algn="ctr"/>
            <a:endParaRPr lang="ru-RU" sz="8000" dirty="0" smtClean="0">
              <a:solidFill>
                <a:srgbClr val="000099"/>
              </a:solidFill>
            </a:endParaRPr>
          </a:p>
          <a:p>
            <a:pPr algn="just"/>
            <a:r>
              <a:rPr lang="ru-RU" sz="8000" dirty="0" smtClean="0">
                <a:solidFill>
                  <a:srgbClr val="FF0000"/>
                </a:solidFill>
              </a:rPr>
              <a:t>*Собрать материал по истории работы участников клуба «Мой дом» в КГБОУ детский дом №32 Хабаровского муниципального района;</a:t>
            </a:r>
          </a:p>
          <a:p>
            <a:pPr algn="just"/>
            <a:r>
              <a:rPr lang="ru-RU" sz="8000" dirty="0" smtClean="0">
                <a:solidFill>
                  <a:srgbClr val="FF0000"/>
                </a:solidFill>
              </a:rPr>
              <a:t>*Провести видеосъемку  и написать сценарий для документального фильма «Мой дом» входящего в состав информационно-популярного электронного издания;</a:t>
            </a:r>
          </a:p>
          <a:p>
            <a:pPr algn="just"/>
            <a:r>
              <a:rPr lang="ru-RU" sz="8000" dirty="0" smtClean="0">
                <a:solidFill>
                  <a:srgbClr val="FF0000"/>
                </a:solidFill>
              </a:rPr>
              <a:t>*Собрать и перевести фотодокументы в электронный вид; </a:t>
            </a:r>
          </a:p>
          <a:p>
            <a:pPr algn="just"/>
            <a:r>
              <a:rPr lang="ru-RU" sz="8000" dirty="0" smtClean="0">
                <a:solidFill>
                  <a:srgbClr val="FF0000"/>
                </a:solidFill>
              </a:rPr>
              <a:t>*Составить библиографию;</a:t>
            </a:r>
          </a:p>
          <a:p>
            <a:pPr algn="just"/>
            <a:r>
              <a:rPr lang="ru-RU" sz="8000" dirty="0" smtClean="0">
                <a:solidFill>
                  <a:srgbClr val="FF0000"/>
                </a:solidFill>
              </a:rPr>
              <a:t>*Сформировать и оформить информационно-популярное электронное издание как методическое пособие для педагогов образовательных учреждений.</a:t>
            </a:r>
          </a:p>
          <a:p>
            <a:pPr algn="ctr"/>
            <a:endParaRPr lang="ru-RU" sz="7700" b="1" i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800"/>
            <a:ext cx="9144000" cy="6324600"/>
          </a:xfrm>
        </p:spPr>
        <p:txBody>
          <a:bodyPr>
            <a:normAutofit/>
          </a:bodyPr>
          <a:lstStyle/>
          <a:p>
            <a:pPr algn="ctr"/>
            <a:r>
              <a:rPr lang="ru-RU" sz="7200" b="1" i="1" dirty="0" smtClean="0">
                <a:solidFill>
                  <a:srgbClr val="000099"/>
                </a:solidFill>
              </a:rPr>
              <a:t>КЛУБ </a:t>
            </a:r>
            <a:r>
              <a:rPr lang="ru-RU" sz="7200" b="1" i="1" dirty="0" smtClean="0">
                <a:solidFill>
                  <a:srgbClr val="009900"/>
                </a:solidFill>
              </a:rPr>
              <a:t>«МОЙ ДОМ»</a:t>
            </a:r>
          </a:p>
          <a:p>
            <a:pPr algn="ctr"/>
            <a:r>
              <a:rPr lang="ru-RU" sz="4000" b="1" i="1" dirty="0" smtClean="0">
                <a:solidFill>
                  <a:srgbClr val="FF0000"/>
                </a:solidFill>
              </a:rPr>
              <a:t>Направления деятельности: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rgbClr val="009900"/>
                </a:solidFill>
              </a:rPr>
              <a:t>Объединение</a:t>
            </a:r>
            <a:r>
              <a:rPr lang="ru-RU" sz="4000" b="1" i="1" dirty="0" smtClean="0">
                <a:solidFill>
                  <a:srgbClr val="00B0F0"/>
                </a:solidFill>
              </a:rPr>
              <a:t> </a:t>
            </a:r>
            <a:r>
              <a:rPr lang="ru-RU" sz="4000" b="1" i="1" dirty="0" smtClean="0">
                <a:solidFill>
                  <a:srgbClr val="000099"/>
                </a:solidFill>
              </a:rPr>
              <a:t>«Гончарка»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rgbClr val="009900"/>
                </a:solidFill>
              </a:rPr>
              <a:t>Объединение</a:t>
            </a:r>
            <a:r>
              <a:rPr lang="ru-RU" sz="4000" b="1" i="1" dirty="0" smtClean="0">
                <a:solidFill>
                  <a:srgbClr val="00B0F0"/>
                </a:solidFill>
              </a:rPr>
              <a:t> </a:t>
            </a:r>
            <a:r>
              <a:rPr lang="ru-RU" sz="4000" b="1" i="1" dirty="0" smtClean="0">
                <a:solidFill>
                  <a:srgbClr val="000099"/>
                </a:solidFill>
              </a:rPr>
              <a:t>«Юный правдолюб»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rgbClr val="009900"/>
                </a:solidFill>
              </a:rPr>
              <a:t>Объединение</a:t>
            </a:r>
            <a:r>
              <a:rPr lang="ru-RU" sz="4000" b="1" i="1" dirty="0" smtClean="0">
                <a:solidFill>
                  <a:srgbClr val="00B0F0"/>
                </a:solidFill>
              </a:rPr>
              <a:t> </a:t>
            </a:r>
            <a:r>
              <a:rPr lang="ru-RU" sz="4000" b="1" i="1" dirty="0" smtClean="0">
                <a:solidFill>
                  <a:srgbClr val="000099"/>
                </a:solidFill>
              </a:rPr>
              <a:t>«</a:t>
            </a:r>
            <a:r>
              <a:rPr lang="en-US" sz="4000" b="1" i="1" dirty="0" smtClean="0">
                <a:solidFill>
                  <a:srgbClr val="000099"/>
                </a:solidFill>
              </a:rPr>
              <a:t>Evolution</a:t>
            </a:r>
            <a:r>
              <a:rPr lang="ru-RU" sz="4000" b="1" i="1" dirty="0" smtClean="0">
                <a:solidFill>
                  <a:srgbClr val="000099"/>
                </a:solidFill>
              </a:rPr>
              <a:t>»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rgbClr val="009900"/>
                </a:solidFill>
              </a:rPr>
              <a:t>Объединение</a:t>
            </a:r>
            <a:r>
              <a:rPr lang="ru-RU" sz="4000" b="1" i="1" dirty="0" smtClean="0">
                <a:solidFill>
                  <a:srgbClr val="00B0F0"/>
                </a:solidFill>
              </a:rPr>
              <a:t> </a:t>
            </a:r>
            <a:r>
              <a:rPr lang="ru-RU" sz="4000" b="1" i="1" dirty="0" smtClean="0">
                <a:solidFill>
                  <a:srgbClr val="000099"/>
                </a:solidFill>
              </a:rPr>
              <a:t>«Этнос»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rgbClr val="009900"/>
                </a:solidFill>
              </a:rPr>
              <a:t>Мини-театр </a:t>
            </a:r>
            <a:r>
              <a:rPr lang="ru-RU" sz="4000" b="1" i="1" dirty="0" smtClean="0">
                <a:solidFill>
                  <a:srgbClr val="000099"/>
                </a:solidFill>
              </a:rPr>
              <a:t>«Позитив»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b="1" i="1" dirty="0" smtClean="0">
                <a:solidFill>
                  <a:srgbClr val="009900"/>
                </a:solidFill>
              </a:rPr>
              <a:t>Объединение</a:t>
            </a:r>
            <a:r>
              <a:rPr lang="ru-RU" sz="4000" b="1" i="1" dirty="0" smtClean="0">
                <a:solidFill>
                  <a:srgbClr val="000099"/>
                </a:solidFill>
              </a:rPr>
              <a:t> «Клуб «</a:t>
            </a:r>
            <a:r>
              <a:rPr lang="en-US" sz="4000" b="1" i="1" dirty="0" smtClean="0">
                <a:solidFill>
                  <a:srgbClr val="000099"/>
                </a:solidFill>
              </a:rPr>
              <a:t>Optatio</a:t>
            </a:r>
            <a:r>
              <a:rPr lang="ru-RU" sz="4000" b="1" i="1" dirty="0" smtClean="0">
                <a:solidFill>
                  <a:srgbClr val="000099"/>
                </a:solidFill>
              </a:rPr>
              <a:t>»»</a:t>
            </a:r>
          </a:p>
          <a:p>
            <a:pPr algn="l">
              <a:buFont typeface="Arial" pitchFamily="34" charset="0"/>
              <a:buChar char="•"/>
            </a:pPr>
            <a:endParaRPr lang="ru-RU" sz="4000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800"/>
            <a:ext cx="9144000" cy="63246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000099"/>
                </a:solidFill>
              </a:rPr>
              <a:t>Обучающие семинары по </a:t>
            </a:r>
            <a:r>
              <a:rPr lang="ru-RU" sz="4000" dirty="0" err="1" smtClean="0">
                <a:solidFill>
                  <a:srgbClr val="000099"/>
                </a:solidFill>
              </a:rPr>
              <a:t>глинотерапии</a:t>
            </a:r>
            <a:r>
              <a:rPr lang="ru-RU" sz="4000" dirty="0" smtClean="0">
                <a:solidFill>
                  <a:srgbClr val="000099"/>
                </a:solidFill>
              </a:rPr>
              <a:t> для педагогов г.Хабаровска и Хабаровского района по программе </a:t>
            </a:r>
            <a:r>
              <a:rPr lang="ru-RU" sz="4000" dirty="0" smtClean="0">
                <a:solidFill>
                  <a:srgbClr val="009900"/>
                </a:solidFill>
              </a:rPr>
              <a:t>«Волшебная глина»</a:t>
            </a:r>
          </a:p>
          <a:p>
            <a:pPr algn="just"/>
            <a:endParaRPr lang="ru-RU" sz="40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000099"/>
                </a:solidFill>
              </a:rPr>
              <a:t>Мероприятия по проекту «</a:t>
            </a:r>
            <a:r>
              <a:rPr lang="ru-RU" sz="4000" dirty="0" err="1" smtClean="0">
                <a:solidFill>
                  <a:srgbClr val="000099"/>
                </a:solidFill>
              </a:rPr>
              <a:t>Эду</a:t>
            </a:r>
            <a:r>
              <a:rPr lang="ru-RU" sz="4000" dirty="0" smtClean="0">
                <a:solidFill>
                  <a:srgbClr val="000099"/>
                </a:solidFill>
              </a:rPr>
              <a:t> </a:t>
            </a:r>
            <a:r>
              <a:rPr lang="ru-RU" sz="4000" dirty="0" err="1" smtClean="0">
                <a:solidFill>
                  <a:srgbClr val="000099"/>
                </a:solidFill>
              </a:rPr>
              <a:t>бадярил</a:t>
            </a:r>
            <a:r>
              <a:rPr lang="ru-RU" sz="4000" dirty="0" smtClean="0">
                <a:solidFill>
                  <a:srgbClr val="000099"/>
                </a:solidFill>
              </a:rPr>
              <a:t> </a:t>
            </a:r>
            <a:r>
              <a:rPr lang="ru-RU" sz="4000" dirty="0" err="1" smtClean="0">
                <a:solidFill>
                  <a:srgbClr val="000099"/>
                </a:solidFill>
              </a:rPr>
              <a:t>бэял</a:t>
            </a:r>
            <a:r>
              <a:rPr lang="ru-RU" sz="4000" dirty="0" smtClean="0">
                <a:solidFill>
                  <a:srgbClr val="000099"/>
                </a:solidFill>
              </a:rPr>
              <a:t>»</a:t>
            </a:r>
          </a:p>
          <a:p>
            <a:pPr algn="just"/>
            <a:r>
              <a:rPr lang="ru-RU" sz="4000" dirty="0" smtClean="0"/>
              <a:t> </a:t>
            </a:r>
          </a:p>
          <a:p>
            <a:pPr algn="just"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000099"/>
                </a:solidFill>
              </a:rPr>
              <a:t>Мероприятия по проекту «Росток» - детское самоуправление в КГБОУ детский дом №32»</a:t>
            </a:r>
          </a:p>
          <a:p>
            <a:pPr algn="just">
              <a:buFont typeface="Arial" pitchFamily="34" charset="0"/>
              <a:buChar char="•"/>
            </a:pPr>
            <a:endParaRPr lang="ru-RU" sz="4000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800"/>
            <a:ext cx="9144000" cy="6324600"/>
          </a:xfrm>
        </p:spPr>
        <p:txBody>
          <a:bodyPr>
            <a:normAutofit/>
          </a:bodyPr>
          <a:lstStyle/>
          <a:p>
            <a:pPr algn="ctr"/>
            <a:r>
              <a:rPr lang="ru-RU" sz="9600" dirty="0" smtClean="0">
                <a:solidFill>
                  <a:srgbClr val="CC00CC"/>
                </a:solidFill>
              </a:rPr>
              <a:t>СПАСИБО</a:t>
            </a:r>
          </a:p>
          <a:p>
            <a:pPr algn="ctr"/>
            <a:r>
              <a:rPr lang="ru-RU" sz="9600" dirty="0" smtClean="0">
                <a:solidFill>
                  <a:srgbClr val="CC00CC"/>
                </a:solidFill>
              </a:rPr>
              <a:t> ЗА ВНИМАНИЕ!</a:t>
            </a:r>
          </a:p>
          <a:p>
            <a:pPr algn="just">
              <a:buFont typeface="Arial" pitchFamily="34" charset="0"/>
              <a:buChar char="•"/>
            </a:pPr>
            <a:endParaRPr lang="ru-RU" sz="4000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508</TotalTime>
  <Words>538</Words>
  <Application>Microsoft Office PowerPoint</Application>
  <PresentationFormat>Экран (4:3)</PresentationFormat>
  <Paragraphs>116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КРАЕВОЕ ГОСУДАРСТВЕННОЕ БЮДЖЕТНОЕ УЧРЕЖДЕНИЕ «ОРГАНИЗАЦИЯ, ОСУЩЕСТВЛЯЮЩАЯ ОБУЧЕНИЕ, ДЛЯ ДЕТЕЙ СИРОТ И ДЕТЕЙ, ОСТАВШИХСЯ БЕЗ ПОПЕЧЕНИЯ РОДИТЕЛЕЙ «ДЕТСКИЙ ДОМ № 32»</vt:lpstr>
      <vt:lpstr>Презентация PowerPoint</vt:lpstr>
      <vt:lpstr>Цель проекта:  Создание информационно-популярного электронного издания «Эду бадярил бэял» об истории культурных ценностей малочисленных народов Приамурья в Хабаровском муниципальном районе для приобщения к ним учащихся 5 – 9 классов города Хабаровска и Хабаровского района в рамках краевого компонента государственного образовательного стандарта в Хабаровском муниципальном районе. Воспитание толерантного отношения молодежи к коренным народам Приамурья. Развитие социального интеллекта у воспитанников КГБУ Детский дом 32 и приобщение их к культуре коренных малочисленных народов Севера Приамурья.   </vt:lpstr>
      <vt:lpstr>Задачи проекта: </vt:lpstr>
      <vt:lpstr>МЕРОПРИЯТИЯ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26 мая 2015 г. – съезд КМНС на Заимке Плюснина. Выставка</vt:lpstr>
      <vt:lpstr>Презентация PowerPoint</vt:lpstr>
      <vt:lpstr>Презентация PowerPoint</vt:lpstr>
      <vt:lpstr>27 мая 2016 г. – выставка «Люди земли»  в КГБОУ детском доме № 32</vt:lpstr>
      <vt:lpstr>Презентация PowerPoint</vt:lpstr>
      <vt:lpstr>Презентация PowerPoint</vt:lpstr>
      <vt:lpstr>Презентация PowerPoint</vt:lpstr>
      <vt:lpstr>КРАЕВОЕ ГОСУДАРСТВЕННОЕ БЮДЖЕТНОЕ УЧРЕЖДЕНИЕ – ДЕТСКИЙ ДОМ № 32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КРАЕВОЕ ГОСУДАРСТВЕННОЕ БЮДЖЕТНОЕ УЧРЕЖДЕНИЕ – ДЕТСКИЙ ДОМ № 32</dc:title>
  <dc:creator>DNS</dc:creator>
  <cp:lastModifiedBy>Den</cp:lastModifiedBy>
  <cp:revision>153</cp:revision>
  <dcterms:created xsi:type="dcterms:W3CDTF">2015-05-19T09:09:25Z</dcterms:created>
  <dcterms:modified xsi:type="dcterms:W3CDTF">2017-02-12T03:40:50Z</dcterms:modified>
</cp:coreProperties>
</file>