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30"/>
  </p:notesMasterIdLst>
  <p:sldIdLst>
    <p:sldId id="284" r:id="rId2"/>
    <p:sldId id="256" r:id="rId3"/>
    <p:sldId id="259" r:id="rId4"/>
    <p:sldId id="264" r:id="rId5"/>
    <p:sldId id="258" r:id="rId6"/>
    <p:sldId id="263"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262" r:id="rId21"/>
    <p:sldId id="278" r:id="rId22"/>
    <p:sldId id="287" r:id="rId23"/>
    <p:sldId id="281" r:id="rId24"/>
    <p:sldId id="283" r:id="rId25"/>
    <p:sldId id="290" r:id="rId26"/>
    <p:sldId id="289" r:id="rId27"/>
    <p:sldId id="261" r:id="rId28"/>
    <p:sldId id="260"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052C"/>
    <a:srgbClr val="5D0310"/>
    <a:srgbClr val="613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E2E595-B1FF-4A94-B60B-33B6F64A5A4E}"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ru-RU"/>
        </a:p>
      </dgm:t>
    </dgm:pt>
    <dgm:pt modelId="{54E6EF97-AF85-4F08-A710-E6F66A698265}" type="pres">
      <dgm:prSet presAssocID="{7FE2E595-B1FF-4A94-B60B-33B6F64A5A4E}" presName="cycle" presStyleCnt="0">
        <dgm:presLayoutVars>
          <dgm:dir/>
          <dgm:resizeHandles val="exact"/>
        </dgm:presLayoutVars>
      </dgm:prSet>
      <dgm:spPr/>
      <dgm:t>
        <a:bodyPr/>
        <a:lstStyle/>
        <a:p>
          <a:endParaRPr lang="ru-RU"/>
        </a:p>
      </dgm:t>
    </dgm:pt>
  </dgm:ptLst>
  <dgm:cxnLst>
    <dgm:cxn modelId="{8B061645-F65E-4E7A-938E-0DE660C70D19}" type="presOf" srcId="{7FE2E595-B1FF-4A94-B60B-33B6F64A5A4E}" destId="{54E6EF97-AF85-4F08-A710-E6F66A698265}"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CA5DC8-B4AC-4F92-8243-BD9B7557B8B9}" type="doc">
      <dgm:prSet loTypeId="urn:microsoft.com/office/officeart/2005/8/layout/cycle3" loCatId="cycle" qsTypeId="urn:microsoft.com/office/officeart/2005/8/quickstyle/simple1" qsCatId="simple" csTypeId="urn:microsoft.com/office/officeart/2005/8/colors/colorful1#1" csCatId="colorful" phldr="1"/>
      <dgm:spPr/>
      <dgm:t>
        <a:bodyPr/>
        <a:lstStyle/>
        <a:p>
          <a:endParaRPr lang="ru-RU"/>
        </a:p>
      </dgm:t>
    </dgm:pt>
    <dgm:pt modelId="{EC7DADE3-4C50-4713-A775-3BFD3E5430E7}">
      <dgm:prSet phldrT="[Текст]" custT="1"/>
      <dgm:spPr>
        <a:solidFill>
          <a:schemeClr val="accent1">
            <a:lumMod val="75000"/>
          </a:schemeClr>
        </a:solidFill>
      </dgm:spPr>
      <dgm:t>
        <a:bodyPr/>
        <a:lstStyle/>
        <a:p>
          <a:r>
            <a:rPr lang="ru-RU" sz="2000" dirty="0" smtClean="0"/>
            <a:t>Артикуляционная гимнастика поможет:</a:t>
          </a:r>
          <a:endParaRPr lang="ru-RU" sz="2000" dirty="0"/>
        </a:p>
      </dgm:t>
    </dgm:pt>
    <dgm:pt modelId="{33C41A0C-7869-48A2-B8F0-EAD12AE01023}" type="parTrans" cxnId="{4EB31C6A-482C-43E7-8240-1797E99BB1B9}">
      <dgm:prSet/>
      <dgm:spPr/>
      <dgm:t>
        <a:bodyPr/>
        <a:lstStyle/>
        <a:p>
          <a:endParaRPr lang="ru-RU"/>
        </a:p>
      </dgm:t>
    </dgm:pt>
    <dgm:pt modelId="{CEDE7314-1E88-491C-BB59-87EA192251C4}" type="sibTrans" cxnId="{4EB31C6A-482C-43E7-8240-1797E99BB1B9}">
      <dgm:prSet/>
      <dgm:spPr>
        <a:solidFill>
          <a:srgbClr val="FFC000"/>
        </a:solidFill>
      </dgm:spPr>
      <dgm:t>
        <a:bodyPr/>
        <a:lstStyle/>
        <a:p>
          <a:endParaRPr lang="ru-RU"/>
        </a:p>
      </dgm:t>
    </dgm:pt>
    <dgm:pt modelId="{241C27CD-3F5D-406C-ADC3-A047A7A10ECF}">
      <dgm:prSet phldrT="[Текст]" custT="1"/>
      <dgm:spPr>
        <a:solidFill>
          <a:schemeClr val="bg2">
            <a:lumMod val="25000"/>
          </a:schemeClr>
        </a:solidFill>
      </dgm:spPr>
      <dgm:t>
        <a:bodyPr/>
        <a:lstStyle/>
        <a:p>
          <a:r>
            <a:rPr lang="ru-RU" sz="1800" dirty="0" smtClean="0"/>
            <a:t>Устранить напряжение, преодолеть вялость органов артикуляции</a:t>
          </a:r>
          <a:endParaRPr lang="ru-RU" sz="1800" dirty="0"/>
        </a:p>
      </dgm:t>
    </dgm:pt>
    <dgm:pt modelId="{7DC96B8C-35DF-4990-99C4-042C5A2C1BFB}" type="parTrans" cxnId="{93D44626-10B6-4BAA-9185-D7F4B00B25E2}">
      <dgm:prSet/>
      <dgm:spPr/>
      <dgm:t>
        <a:bodyPr/>
        <a:lstStyle/>
        <a:p>
          <a:endParaRPr lang="ru-RU"/>
        </a:p>
      </dgm:t>
    </dgm:pt>
    <dgm:pt modelId="{47B954F7-A714-4C91-9431-EAAF1710F4BB}" type="sibTrans" cxnId="{93D44626-10B6-4BAA-9185-D7F4B00B25E2}">
      <dgm:prSet/>
      <dgm:spPr/>
      <dgm:t>
        <a:bodyPr/>
        <a:lstStyle/>
        <a:p>
          <a:endParaRPr lang="ru-RU"/>
        </a:p>
      </dgm:t>
    </dgm:pt>
    <dgm:pt modelId="{F502BDB1-7493-4D6E-8DC5-91661E8DE984}">
      <dgm:prSet phldrT="[Текст]" custT="1"/>
      <dgm:spPr>
        <a:solidFill>
          <a:srgbClr val="613F19"/>
        </a:solidFill>
      </dgm:spPr>
      <dgm:t>
        <a:bodyPr/>
        <a:lstStyle/>
        <a:p>
          <a:r>
            <a:rPr lang="ru-RU" sz="1800" dirty="0" smtClean="0"/>
            <a:t>Укрепить мышечную систему языка, губ, щек, неба</a:t>
          </a:r>
          <a:endParaRPr lang="ru-RU" sz="1800" dirty="0"/>
        </a:p>
      </dgm:t>
    </dgm:pt>
    <dgm:pt modelId="{A573A77C-D3FF-4C1F-A100-A3CA80D94163}" type="parTrans" cxnId="{1C24A660-E998-42E3-A13B-B12E263F4F43}">
      <dgm:prSet/>
      <dgm:spPr/>
      <dgm:t>
        <a:bodyPr/>
        <a:lstStyle/>
        <a:p>
          <a:endParaRPr lang="ru-RU"/>
        </a:p>
      </dgm:t>
    </dgm:pt>
    <dgm:pt modelId="{A84E6FE5-19C6-4719-96BA-F4B6C18DC132}" type="sibTrans" cxnId="{1C24A660-E998-42E3-A13B-B12E263F4F43}">
      <dgm:prSet/>
      <dgm:spPr>
        <a:solidFill>
          <a:srgbClr val="FFC000"/>
        </a:solidFill>
      </dgm:spPr>
      <dgm:t>
        <a:bodyPr/>
        <a:lstStyle/>
        <a:p>
          <a:endParaRPr lang="ru-RU"/>
        </a:p>
      </dgm:t>
    </dgm:pt>
    <dgm:pt modelId="{256D10BA-43B4-4EFD-89CF-4E26C07428F8}">
      <dgm:prSet phldrT="[Текст]" custT="1"/>
      <dgm:spPr>
        <a:solidFill>
          <a:schemeClr val="accent5">
            <a:lumMod val="50000"/>
          </a:schemeClr>
        </a:solidFill>
      </dgm:spPr>
      <dgm:t>
        <a:bodyPr/>
        <a:lstStyle/>
        <a:p>
          <a:r>
            <a:rPr lang="ru-RU" sz="1800" dirty="0" smtClean="0"/>
            <a:t>Улучшить кровоснабжение и нервную проводимость органов артикуляции</a:t>
          </a:r>
          <a:endParaRPr lang="ru-RU" sz="1800" dirty="0"/>
        </a:p>
      </dgm:t>
    </dgm:pt>
    <dgm:pt modelId="{82B12805-3B95-4B75-9BB7-1803CE8405C0}" type="parTrans" cxnId="{FDCD8E0F-62E9-4326-888F-009E32C805D7}">
      <dgm:prSet/>
      <dgm:spPr/>
      <dgm:t>
        <a:bodyPr/>
        <a:lstStyle/>
        <a:p>
          <a:endParaRPr lang="ru-RU"/>
        </a:p>
      </dgm:t>
    </dgm:pt>
    <dgm:pt modelId="{3C57034F-1A02-474E-9BDE-939B6E860989}" type="sibTrans" cxnId="{FDCD8E0F-62E9-4326-888F-009E32C805D7}">
      <dgm:prSet/>
      <dgm:spPr>
        <a:solidFill>
          <a:srgbClr val="FFC000"/>
        </a:solidFill>
      </dgm:spPr>
      <dgm:t>
        <a:bodyPr/>
        <a:lstStyle/>
        <a:p>
          <a:endParaRPr lang="ru-RU"/>
        </a:p>
      </dgm:t>
    </dgm:pt>
    <dgm:pt modelId="{AA2DC60C-33BE-4844-8F4F-323634C04B44}">
      <dgm:prSet phldrT="[Текст]" custT="1"/>
      <dgm:spPr>
        <a:solidFill>
          <a:schemeClr val="accent2">
            <a:lumMod val="50000"/>
          </a:schemeClr>
        </a:solidFill>
      </dgm:spPr>
      <dgm:t>
        <a:bodyPr/>
        <a:lstStyle/>
        <a:p>
          <a:r>
            <a:rPr lang="ru-RU" sz="1800" dirty="0" smtClean="0"/>
            <a:t>Научить удерживать нужную артикуляционную позу</a:t>
          </a:r>
          <a:endParaRPr lang="ru-RU" sz="1800" dirty="0"/>
        </a:p>
      </dgm:t>
    </dgm:pt>
    <dgm:pt modelId="{7613ADFA-A9C1-42C5-9BA8-0FEDE74F6FF2}" type="parTrans" cxnId="{689BE9B2-6CD4-4683-863D-82E49F1509BF}">
      <dgm:prSet/>
      <dgm:spPr/>
      <dgm:t>
        <a:bodyPr/>
        <a:lstStyle/>
        <a:p>
          <a:endParaRPr lang="ru-RU"/>
        </a:p>
      </dgm:t>
    </dgm:pt>
    <dgm:pt modelId="{494A92A9-F405-451D-BC53-FD90E4AB70AF}" type="sibTrans" cxnId="{689BE9B2-6CD4-4683-863D-82E49F1509BF}">
      <dgm:prSet/>
      <dgm:spPr/>
      <dgm:t>
        <a:bodyPr/>
        <a:lstStyle/>
        <a:p>
          <a:endParaRPr lang="ru-RU"/>
        </a:p>
      </dgm:t>
    </dgm:pt>
    <dgm:pt modelId="{197E3FC4-2FAB-49AA-A7CA-FF85C80C9B6E}">
      <dgm:prSet phldrT="[Текст]" custT="1"/>
      <dgm:spPr>
        <a:solidFill>
          <a:schemeClr val="tx2">
            <a:lumMod val="75000"/>
          </a:schemeClr>
        </a:solidFill>
      </dgm:spPr>
      <dgm:t>
        <a:bodyPr/>
        <a:lstStyle/>
        <a:p>
          <a:r>
            <a:rPr lang="ru-RU" sz="1800" dirty="0" smtClean="0"/>
            <a:t>Улучшить подвижность органов артикуляции</a:t>
          </a:r>
          <a:endParaRPr lang="ru-RU" sz="1800" dirty="0"/>
        </a:p>
      </dgm:t>
    </dgm:pt>
    <dgm:pt modelId="{8608542C-48D0-4FDF-9B1C-6D50B40ECDBF}" type="parTrans" cxnId="{FAEC2E5A-690E-45CD-98AB-635556C94F40}">
      <dgm:prSet/>
      <dgm:spPr/>
      <dgm:t>
        <a:bodyPr/>
        <a:lstStyle/>
        <a:p>
          <a:endParaRPr lang="ru-RU"/>
        </a:p>
      </dgm:t>
    </dgm:pt>
    <dgm:pt modelId="{0DA5B519-0B8E-4616-B05F-F42CC849E779}" type="sibTrans" cxnId="{FAEC2E5A-690E-45CD-98AB-635556C94F40}">
      <dgm:prSet/>
      <dgm:spPr/>
      <dgm:t>
        <a:bodyPr/>
        <a:lstStyle/>
        <a:p>
          <a:endParaRPr lang="ru-RU"/>
        </a:p>
      </dgm:t>
    </dgm:pt>
    <dgm:pt modelId="{5BD2C68F-5FCA-42AE-A761-2D9FB7EEE76A}">
      <dgm:prSet phldrT="[Текст]" custT="1"/>
      <dgm:spPr>
        <a:solidFill>
          <a:schemeClr val="accent3">
            <a:lumMod val="75000"/>
          </a:schemeClr>
        </a:solidFill>
      </dgm:spPr>
      <dgm:t>
        <a:bodyPr/>
        <a:lstStyle/>
        <a:p>
          <a:r>
            <a:rPr lang="ru-RU" sz="1800" dirty="0" smtClean="0"/>
            <a:t>Увеличить амплитуду движений</a:t>
          </a:r>
          <a:endParaRPr lang="ru-RU" sz="1800" dirty="0"/>
        </a:p>
      </dgm:t>
    </dgm:pt>
    <dgm:pt modelId="{9BFF225D-F203-4BD3-A427-F0B83117E337}" type="parTrans" cxnId="{C323FC28-462A-4C58-9A3E-2DAC5F97FBA0}">
      <dgm:prSet/>
      <dgm:spPr/>
      <dgm:t>
        <a:bodyPr/>
        <a:lstStyle/>
        <a:p>
          <a:endParaRPr lang="ru-RU"/>
        </a:p>
      </dgm:t>
    </dgm:pt>
    <dgm:pt modelId="{52983669-03E9-4802-A2FE-F0BD7D28A169}" type="sibTrans" cxnId="{C323FC28-462A-4C58-9A3E-2DAC5F97FBA0}">
      <dgm:prSet/>
      <dgm:spPr/>
      <dgm:t>
        <a:bodyPr/>
        <a:lstStyle/>
        <a:p>
          <a:endParaRPr lang="ru-RU"/>
        </a:p>
      </dgm:t>
    </dgm:pt>
    <dgm:pt modelId="{068CFA34-A361-4C65-AA8D-47D9CBAB9D96}" type="pres">
      <dgm:prSet presAssocID="{8ECA5DC8-B4AC-4F92-8243-BD9B7557B8B9}" presName="Name0" presStyleCnt="0">
        <dgm:presLayoutVars>
          <dgm:dir/>
          <dgm:resizeHandles val="exact"/>
        </dgm:presLayoutVars>
      </dgm:prSet>
      <dgm:spPr/>
      <dgm:t>
        <a:bodyPr/>
        <a:lstStyle/>
        <a:p>
          <a:endParaRPr lang="ru-RU"/>
        </a:p>
      </dgm:t>
    </dgm:pt>
    <dgm:pt modelId="{5EE4AC7C-D2A8-40B3-92C3-BD90E3A99CB6}" type="pres">
      <dgm:prSet presAssocID="{8ECA5DC8-B4AC-4F92-8243-BD9B7557B8B9}" presName="cycle" presStyleCnt="0"/>
      <dgm:spPr/>
    </dgm:pt>
    <dgm:pt modelId="{48B31978-E783-4882-B8DA-7C1C5FC72E0D}" type="pres">
      <dgm:prSet presAssocID="{EC7DADE3-4C50-4713-A775-3BFD3E5430E7}" presName="nodeFirstNode" presStyleLbl="node1" presStyleIdx="0" presStyleCnt="7" custScaleX="138471" custScaleY="172118" custRadScaleRad="98890" custRadScaleInc="4852">
        <dgm:presLayoutVars>
          <dgm:bulletEnabled val="1"/>
        </dgm:presLayoutVars>
      </dgm:prSet>
      <dgm:spPr/>
      <dgm:t>
        <a:bodyPr/>
        <a:lstStyle/>
        <a:p>
          <a:endParaRPr lang="ru-RU"/>
        </a:p>
      </dgm:t>
    </dgm:pt>
    <dgm:pt modelId="{2539BD60-B4A2-4B0B-A3C1-39EBED01D313}" type="pres">
      <dgm:prSet presAssocID="{CEDE7314-1E88-491C-BB59-87EA192251C4}" presName="sibTransFirstNode" presStyleLbl="bgShp" presStyleIdx="0" presStyleCnt="1" custLinFactNeighborX="203" custLinFactNeighborY="-623"/>
      <dgm:spPr/>
      <dgm:t>
        <a:bodyPr/>
        <a:lstStyle/>
        <a:p>
          <a:endParaRPr lang="ru-RU"/>
        </a:p>
      </dgm:t>
    </dgm:pt>
    <dgm:pt modelId="{CF17E91C-592C-49C2-8D00-ADB037B4B423}" type="pres">
      <dgm:prSet presAssocID="{AA2DC60C-33BE-4844-8F4F-323634C04B44}" presName="nodeFollowingNodes" presStyleLbl="node1" presStyleIdx="1" presStyleCnt="7" custScaleX="136538" custScaleY="159042" custRadScaleRad="124347" custRadScaleInc="-253768">
        <dgm:presLayoutVars>
          <dgm:bulletEnabled val="1"/>
        </dgm:presLayoutVars>
      </dgm:prSet>
      <dgm:spPr/>
      <dgm:t>
        <a:bodyPr/>
        <a:lstStyle/>
        <a:p>
          <a:endParaRPr lang="ru-RU"/>
        </a:p>
      </dgm:t>
    </dgm:pt>
    <dgm:pt modelId="{9415DB18-5936-490A-B6CF-DA5EA655E637}" type="pres">
      <dgm:prSet presAssocID="{5BD2C68F-5FCA-42AE-A761-2D9FB7EEE76A}" presName="nodeFollowingNodes" presStyleLbl="node1" presStyleIdx="2" presStyleCnt="7" custScaleX="132425" custScaleY="129935" custRadScaleRad="137437" custRadScaleInc="-97265">
        <dgm:presLayoutVars>
          <dgm:bulletEnabled val="1"/>
        </dgm:presLayoutVars>
      </dgm:prSet>
      <dgm:spPr/>
      <dgm:t>
        <a:bodyPr/>
        <a:lstStyle/>
        <a:p>
          <a:endParaRPr lang="ru-RU"/>
        </a:p>
      </dgm:t>
    </dgm:pt>
    <dgm:pt modelId="{A91592C4-CD51-4587-8B38-B4CA31B74214}" type="pres">
      <dgm:prSet presAssocID="{241C27CD-3F5D-406C-ADC3-A047A7A10ECF}" presName="nodeFollowingNodes" presStyleLbl="node1" presStyleIdx="3" presStyleCnt="7" custScaleX="114968" custScaleY="190870" custRadScaleRad="117214" custRadScaleInc="-135048">
        <dgm:presLayoutVars>
          <dgm:bulletEnabled val="1"/>
        </dgm:presLayoutVars>
      </dgm:prSet>
      <dgm:spPr/>
      <dgm:t>
        <a:bodyPr/>
        <a:lstStyle/>
        <a:p>
          <a:endParaRPr lang="ru-RU"/>
        </a:p>
      </dgm:t>
    </dgm:pt>
    <dgm:pt modelId="{6281E055-2781-46A9-84E1-0AA5DBD9B062}" type="pres">
      <dgm:prSet presAssocID="{F502BDB1-7493-4D6E-8DC5-91661E8DE984}" presName="nodeFollowingNodes" presStyleLbl="node1" presStyleIdx="4" presStyleCnt="7" custScaleX="128948" custScaleY="166555" custRadScaleRad="106544" custRadScaleInc="-143345">
        <dgm:presLayoutVars>
          <dgm:bulletEnabled val="1"/>
        </dgm:presLayoutVars>
      </dgm:prSet>
      <dgm:spPr/>
      <dgm:t>
        <a:bodyPr/>
        <a:lstStyle/>
        <a:p>
          <a:endParaRPr lang="ru-RU"/>
        </a:p>
      </dgm:t>
    </dgm:pt>
    <dgm:pt modelId="{622E81A9-7E82-45D8-AAB1-8A322822A1C2}" type="pres">
      <dgm:prSet presAssocID="{256D10BA-43B4-4EFD-89CF-4E26C07428F8}" presName="nodeFollowingNodes" presStyleLbl="node1" presStyleIdx="5" presStyleCnt="7" custScaleX="127101" custScaleY="176137" custRadScaleRad="121956" custRadScaleInc="3505">
        <dgm:presLayoutVars>
          <dgm:bulletEnabled val="1"/>
        </dgm:presLayoutVars>
      </dgm:prSet>
      <dgm:spPr/>
      <dgm:t>
        <a:bodyPr/>
        <a:lstStyle/>
        <a:p>
          <a:endParaRPr lang="ru-RU"/>
        </a:p>
      </dgm:t>
    </dgm:pt>
    <dgm:pt modelId="{0C55929E-A5BA-4DFE-8D4D-D82CC8B7B60F}" type="pres">
      <dgm:prSet presAssocID="{197E3FC4-2FAB-49AA-A7CA-FF85C80C9B6E}" presName="nodeFollowingNodes" presStyleLbl="node1" presStyleIdx="6" presStyleCnt="7" custScaleX="131612" custScaleY="145323" custRadScaleRad="110407" custRadScaleInc="-216689">
        <dgm:presLayoutVars>
          <dgm:bulletEnabled val="1"/>
        </dgm:presLayoutVars>
      </dgm:prSet>
      <dgm:spPr/>
      <dgm:t>
        <a:bodyPr/>
        <a:lstStyle/>
        <a:p>
          <a:endParaRPr lang="ru-RU"/>
        </a:p>
      </dgm:t>
    </dgm:pt>
  </dgm:ptLst>
  <dgm:cxnLst>
    <dgm:cxn modelId="{5AE951A5-2F44-46C1-9AA6-6E9D44C7D2D5}" type="presOf" srcId="{8ECA5DC8-B4AC-4F92-8243-BD9B7557B8B9}" destId="{068CFA34-A361-4C65-AA8D-47D9CBAB9D96}" srcOrd="0" destOrd="0" presId="urn:microsoft.com/office/officeart/2005/8/layout/cycle3"/>
    <dgm:cxn modelId="{93D44626-10B6-4BAA-9185-D7F4B00B25E2}" srcId="{8ECA5DC8-B4AC-4F92-8243-BD9B7557B8B9}" destId="{241C27CD-3F5D-406C-ADC3-A047A7A10ECF}" srcOrd="3" destOrd="0" parTransId="{7DC96B8C-35DF-4990-99C4-042C5A2C1BFB}" sibTransId="{47B954F7-A714-4C91-9431-EAAF1710F4BB}"/>
    <dgm:cxn modelId="{C3F1E8F4-BF7B-4DB4-AC12-2E396F7AF2E0}" type="presOf" srcId="{AA2DC60C-33BE-4844-8F4F-323634C04B44}" destId="{CF17E91C-592C-49C2-8D00-ADB037B4B423}" srcOrd="0" destOrd="0" presId="urn:microsoft.com/office/officeart/2005/8/layout/cycle3"/>
    <dgm:cxn modelId="{D1B11D4F-876A-4652-80EE-F0317C78B35C}" type="presOf" srcId="{5BD2C68F-5FCA-42AE-A761-2D9FB7EEE76A}" destId="{9415DB18-5936-490A-B6CF-DA5EA655E637}" srcOrd="0" destOrd="0" presId="urn:microsoft.com/office/officeart/2005/8/layout/cycle3"/>
    <dgm:cxn modelId="{12388494-DF11-4897-BB3C-0FA65609DBEE}" type="presOf" srcId="{256D10BA-43B4-4EFD-89CF-4E26C07428F8}" destId="{622E81A9-7E82-45D8-AAB1-8A322822A1C2}" srcOrd="0" destOrd="0" presId="urn:microsoft.com/office/officeart/2005/8/layout/cycle3"/>
    <dgm:cxn modelId="{C323FC28-462A-4C58-9A3E-2DAC5F97FBA0}" srcId="{8ECA5DC8-B4AC-4F92-8243-BD9B7557B8B9}" destId="{5BD2C68F-5FCA-42AE-A761-2D9FB7EEE76A}" srcOrd="2" destOrd="0" parTransId="{9BFF225D-F203-4BD3-A427-F0B83117E337}" sibTransId="{52983669-03E9-4802-A2FE-F0BD7D28A169}"/>
    <dgm:cxn modelId="{4EB31C6A-482C-43E7-8240-1797E99BB1B9}" srcId="{8ECA5DC8-B4AC-4F92-8243-BD9B7557B8B9}" destId="{EC7DADE3-4C50-4713-A775-3BFD3E5430E7}" srcOrd="0" destOrd="0" parTransId="{33C41A0C-7869-48A2-B8F0-EAD12AE01023}" sibTransId="{CEDE7314-1E88-491C-BB59-87EA192251C4}"/>
    <dgm:cxn modelId="{F6A902EB-1B97-403F-80FA-0667CBDBC7E5}" type="presOf" srcId="{F502BDB1-7493-4D6E-8DC5-91661E8DE984}" destId="{6281E055-2781-46A9-84E1-0AA5DBD9B062}" srcOrd="0" destOrd="0" presId="urn:microsoft.com/office/officeart/2005/8/layout/cycle3"/>
    <dgm:cxn modelId="{689BE9B2-6CD4-4683-863D-82E49F1509BF}" srcId="{8ECA5DC8-B4AC-4F92-8243-BD9B7557B8B9}" destId="{AA2DC60C-33BE-4844-8F4F-323634C04B44}" srcOrd="1" destOrd="0" parTransId="{7613ADFA-A9C1-42C5-9BA8-0FEDE74F6FF2}" sibTransId="{494A92A9-F405-451D-BC53-FD90E4AB70AF}"/>
    <dgm:cxn modelId="{FAEC2E5A-690E-45CD-98AB-635556C94F40}" srcId="{8ECA5DC8-B4AC-4F92-8243-BD9B7557B8B9}" destId="{197E3FC4-2FAB-49AA-A7CA-FF85C80C9B6E}" srcOrd="6" destOrd="0" parTransId="{8608542C-48D0-4FDF-9B1C-6D50B40ECDBF}" sibTransId="{0DA5B519-0B8E-4616-B05F-F42CC849E779}"/>
    <dgm:cxn modelId="{DEE0A74B-F516-468F-B5FE-8A02DE5B574C}" type="presOf" srcId="{EC7DADE3-4C50-4713-A775-3BFD3E5430E7}" destId="{48B31978-E783-4882-B8DA-7C1C5FC72E0D}" srcOrd="0" destOrd="0" presId="urn:microsoft.com/office/officeart/2005/8/layout/cycle3"/>
    <dgm:cxn modelId="{12F576C5-F423-48DF-AA82-EF4AF5B9D223}" type="presOf" srcId="{241C27CD-3F5D-406C-ADC3-A047A7A10ECF}" destId="{A91592C4-CD51-4587-8B38-B4CA31B74214}" srcOrd="0" destOrd="0" presId="urn:microsoft.com/office/officeart/2005/8/layout/cycle3"/>
    <dgm:cxn modelId="{1C24A660-E998-42E3-A13B-B12E263F4F43}" srcId="{8ECA5DC8-B4AC-4F92-8243-BD9B7557B8B9}" destId="{F502BDB1-7493-4D6E-8DC5-91661E8DE984}" srcOrd="4" destOrd="0" parTransId="{A573A77C-D3FF-4C1F-A100-A3CA80D94163}" sibTransId="{A84E6FE5-19C6-4719-96BA-F4B6C18DC132}"/>
    <dgm:cxn modelId="{FDCD8E0F-62E9-4326-888F-009E32C805D7}" srcId="{8ECA5DC8-B4AC-4F92-8243-BD9B7557B8B9}" destId="{256D10BA-43B4-4EFD-89CF-4E26C07428F8}" srcOrd="5" destOrd="0" parTransId="{82B12805-3B95-4B75-9BB7-1803CE8405C0}" sibTransId="{3C57034F-1A02-474E-9BDE-939B6E860989}"/>
    <dgm:cxn modelId="{FB51124F-8DC9-4C07-A239-770D323651A6}" type="presOf" srcId="{CEDE7314-1E88-491C-BB59-87EA192251C4}" destId="{2539BD60-B4A2-4B0B-A3C1-39EBED01D313}" srcOrd="0" destOrd="0" presId="urn:microsoft.com/office/officeart/2005/8/layout/cycle3"/>
    <dgm:cxn modelId="{193ECCE3-2F3F-4EC5-B4AA-7C443BD4749A}" type="presOf" srcId="{197E3FC4-2FAB-49AA-A7CA-FF85C80C9B6E}" destId="{0C55929E-A5BA-4DFE-8D4D-D82CC8B7B60F}" srcOrd="0" destOrd="0" presId="urn:microsoft.com/office/officeart/2005/8/layout/cycle3"/>
    <dgm:cxn modelId="{82F78A39-C3CF-412C-9DBC-9968138C04FF}" type="presParOf" srcId="{068CFA34-A361-4C65-AA8D-47D9CBAB9D96}" destId="{5EE4AC7C-D2A8-40B3-92C3-BD90E3A99CB6}" srcOrd="0" destOrd="0" presId="urn:microsoft.com/office/officeart/2005/8/layout/cycle3"/>
    <dgm:cxn modelId="{82582E31-AB01-4436-BD2D-A4BE380820A5}" type="presParOf" srcId="{5EE4AC7C-D2A8-40B3-92C3-BD90E3A99CB6}" destId="{48B31978-E783-4882-B8DA-7C1C5FC72E0D}" srcOrd="0" destOrd="0" presId="urn:microsoft.com/office/officeart/2005/8/layout/cycle3"/>
    <dgm:cxn modelId="{C3DA87D0-479F-41E8-8EAF-73B5F1D7671B}" type="presParOf" srcId="{5EE4AC7C-D2A8-40B3-92C3-BD90E3A99CB6}" destId="{2539BD60-B4A2-4B0B-A3C1-39EBED01D313}" srcOrd="1" destOrd="0" presId="urn:microsoft.com/office/officeart/2005/8/layout/cycle3"/>
    <dgm:cxn modelId="{D9C7EE7C-C331-42D6-A60A-3CB2B75B9D30}" type="presParOf" srcId="{5EE4AC7C-D2A8-40B3-92C3-BD90E3A99CB6}" destId="{CF17E91C-592C-49C2-8D00-ADB037B4B423}" srcOrd="2" destOrd="0" presId="urn:microsoft.com/office/officeart/2005/8/layout/cycle3"/>
    <dgm:cxn modelId="{5758EF20-BC04-453A-BA95-23FB4D8C4C8D}" type="presParOf" srcId="{5EE4AC7C-D2A8-40B3-92C3-BD90E3A99CB6}" destId="{9415DB18-5936-490A-B6CF-DA5EA655E637}" srcOrd="3" destOrd="0" presId="urn:microsoft.com/office/officeart/2005/8/layout/cycle3"/>
    <dgm:cxn modelId="{1AC13E58-905C-4F81-B0B8-DFE82A1CB794}" type="presParOf" srcId="{5EE4AC7C-D2A8-40B3-92C3-BD90E3A99CB6}" destId="{A91592C4-CD51-4587-8B38-B4CA31B74214}" srcOrd="4" destOrd="0" presId="urn:microsoft.com/office/officeart/2005/8/layout/cycle3"/>
    <dgm:cxn modelId="{678E789D-D29B-4004-8772-E3502FAED917}" type="presParOf" srcId="{5EE4AC7C-D2A8-40B3-92C3-BD90E3A99CB6}" destId="{6281E055-2781-46A9-84E1-0AA5DBD9B062}" srcOrd="5" destOrd="0" presId="urn:microsoft.com/office/officeart/2005/8/layout/cycle3"/>
    <dgm:cxn modelId="{4B23FB2F-7448-4D64-8973-EBD2D2D86292}" type="presParOf" srcId="{5EE4AC7C-D2A8-40B3-92C3-BD90E3A99CB6}" destId="{622E81A9-7E82-45D8-AAB1-8A322822A1C2}" srcOrd="6" destOrd="0" presId="urn:microsoft.com/office/officeart/2005/8/layout/cycle3"/>
    <dgm:cxn modelId="{2D1778DE-7CFF-473B-B955-D6919AF3B612}" type="presParOf" srcId="{5EE4AC7C-D2A8-40B3-92C3-BD90E3A99CB6}" destId="{0C55929E-A5BA-4DFE-8D4D-D82CC8B7B60F}" srcOrd="7" destOrd="0" presId="urn:microsoft.com/office/officeart/2005/8/layout/cycle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9BD60-B4A2-4B0B-A3C1-39EBED01D313}">
      <dsp:nvSpPr>
        <dsp:cNvPr id="0" name=""/>
        <dsp:cNvSpPr/>
      </dsp:nvSpPr>
      <dsp:spPr>
        <a:xfrm>
          <a:off x="1454763" y="-263407"/>
          <a:ext cx="6045317" cy="6045317"/>
        </a:xfrm>
        <a:prstGeom prst="circularArrow">
          <a:avLst>
            <a:gd name="adj1" fmla="val 5544"/>
            <a:gd name="adj2" fmla="val 330680"/>
            <a:gd name="adj3" fmla="val 13927382"/>
            <a:gd name="adj4" fmla="val 17294461"/>
            <a:gd name="adj5" fmla="val 5757"/>
          </a:avLst>
        </a:prstGeom>
        <a:solidFill>
          <a:srgbClr val="FFC000"/>
        </a:solidFill>
        <a:ln>
          <a:noFill/>
        </a:ln>
        <a:effectLst/>
      </dsp:spPr>
      <dsp:style>
        <a:lnRef idx="0">
          <a:scrgbClr r="0" g="0" b="0"/>
        </a:lnRef>
        <a:fillRef idx="1">
          <a:scrgbClr r="0" g="0" b="0"/>
        </a:fillRef>
        <a:effectRef idx="0">
          <a:scrgbClr r="0" g="0" b="0"/>
        </a:effectRef>
        <a:fontRef idx="minor"/>
      </dsp:style>
    </dsp:sp>
    <dsp:sp modelId="{48B31978-E783-4882-B8DA-7C1C5FC72E0D}">
      <dsp:nvSpPr>
        <dsp:cNvPr id="0" name=""/>
        <dsp:cNvSpPr/>
      </dsp:nvSpPr>
      <dsp:spPr>
        <a:xfrm>
          <a:off x="3143266" y="-357184"/>
          <a:ext cx="2643767" cy="1643087"/>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smtClean="0"/>
            <a:t>Артикуляционная гимнастика поможет:</a:t>
          </a:r>
          <a:endParaRPr lang="ru-RU" sz="2000" kern="1200" dirty="0"/>
        </a:p>
      </dsp:txBody>
      <dsp:txXfrm>
        <a:off x="3223475" y="-276975"/>
        <a:ext cx="2483349" cy="1482669"/>
      </dsp:txXfrm>
    </dsp:sp>
    <dsp:sp modelId="{CF17E91C-592C-49C2-8D00-ADB037B4B423}">
      <dsp:nvSpPr>
        <dsp:cNvPr id="0" name=""/>
        <dsp:cNvSpPr/>
      </dsp:nvSpPr>
      <dsp:spPr>
        <a:xfrm>
          <a:off x="214309" y="785802"/>
          <a:ext cx="2606861" cy="1518260"/>
        </a:xfrm>
        <a:prstGeom prst="roundRect">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Научить удерживать нужную артикуляционную позу</a:t>
          </a:r>
          <a:endParaRPr lang="ru-RU" sz="1800" kern="1200" dirty="0"/>
        </a:p>
      </dsp:txBody>
      <dsp:txXfrm>
        <a:off x="288424" y="859917"/>
        <a:ext cx="2458631" cy="1370030"/>
      </dsp:txXfrm>
    </dsp:sp>
    <dsp:sp modelId="{9415DB18-5936-490A-B6CF-DA5EA655E637}">
      <dsp:nvSpPr>
        <dsp:cNvPr id="0" name=""/>
        <dsp:cNvSpPr/>
      </dsp:nvSpPr>
      <dsp:spPr>
        <a:xfrm>
          <a:off x="6143658" y="571500"/>
          <a:ext cx="2528333" cy="1240396"/>
        </a:xfrm>
        <a:prstGeom prst="round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Увеличить амплитуду движений</a:t>
          </a:r>
          <a:endParaRPr lang="ru-RU" sz="1800" kern="1200" dirty="0"/>
        </a:p>
      </dsp:txBody>
      <dsp:txXfrm>
        <a:off x="6204209" y="632051"/>
        <a:ext cx="2407231" cy="1119294"/>
      </dsp:txXfrm>
    </dsp:sp>
    <dsp:sp modelId="{A91592C4-CD51-4587-8B38-B4CA31B74214}">
      <dsp:nvSpPr>
        <dsp:cNvPr id="0" name=""/>
        <dsp:cNvSpPr/>
      </dsp:nvSpPr>
      <dsp:spPr>
        <a:xfrm>
          <a:off x="6286556" y="2286019"/>
          <a:ext cx="2195034" cy="1822099"/>
        </a:xfrm>
        <a:prstGeom prst="roundRect">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Устранить напряжение, преодолеть вялость органов артикуляции</a:t>
          </a:r>
          <a:endParaRPr lang="ru-RU" sz="1800" kern="1200" dirty="0"/>
        </a:p>
      </dsp:txBody>
      <dsp:txXfrm>
        <a:off x="6375504" y="2374967"/>
        <a:ext cx="2017138" cy="1644203"/>
      </dsp:txXfrm>
    </dsp:sp>
    <dsp:sp modelId="{6281E055-2781-46A9-84E1-0AA5DBD9B062}">
      <dsp:nvSpPr>
        <dsp:cNvPr id="0" name=""/>
        <dsp:cNvSpPr/>
      </dsp:nvSpPr>
      <dsp:spPr>
        <a:xfrm>
          <a:off x="4857781" y="4357712"/>
          <a:ext cx="2461949" cy="1589981"/>
        </a:xfrm>
        <a:prstGeom prst="roundRect">
          <a:avLst/>
        </a:prstGeom>
        <a:solidFill>
          <a:srgbClr val="613F1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Укрепить мышечную систему языка, губ, щек, неба</a:t>
          </a:r>
          <a:endParaRPr lang="ru-RU" sz="1800" kern="1200" dirty="0"/>
        </a:p>
      </dsp:txBody>
      <dsp:txXfrm>
        <a:off x="4935397" y="4435328"/>
        <a:ext cx="2306717" cy="1434749"/>
      </dsp:txXfrm>
    </dsp:sp>
    <dsp:sp modelId="{622E81A9-7E82-45D8-AAB1-8A322822A1C2}">
      <dsp:nvSpPr>
        <dsp:cNvPr id="0" name=""/>
        <dsp:cNvSpPr/>
      </dsp:nvSpPr>
      <dsp:spPr>
        <a:xfrm>
          <a:off x="71435" y="2786095"/>
          <a:ext cx="2426685" cy="1681454"/>
        </a:xfrm>
        <a:prstGeom prst="round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Улучшить кровоснабжение и нервную проводимость органов артикуляции</a:t>
          </a:r>
          <a:endParaRPr lang="ru-RU" sz="1800" kern="1200" dirty="0"/>
        </a:p>
      </dsp:txBody>
      <dsp:txXfrm>
        <a:off x="153517" y="2868177"/>
        <a:ext cx="2262521" cy="1517290"/>
      </dsp:txXfrm>
    </dsp:sp>
    <dsp:sp modelId="{0C55929E-A5BA-4DFE-8D4D-D82CC8B7B60F}">
      <dsp:nvSpPr>
        <dsp:cNvPr id="0" name=""/>
        <dsp:cNvSpPr/>
      </dsp:nvSpPr>
      <dsp:spPr>
        <a:xfrm>
          <a:off x="1643079" y="4470621"/>
          <a:ext cx="2512811" cy="1387294"/>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Улучшить подвижность органов артикуляции</a:t>
          </a:r>
          <a:endParaRPr lang="ru-RU" sz="1800" kern="1200" dirty="0"/>
        </a:p>
      </dsp:txBody>
      <dsp:txXfrm>
        <a:off x="1710801" y="4538343"/>
        <a:ext cx="2377367" cy="125185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90A3F6E-1B6C-4277-9B36-E460BFC1A236}" type="datetimeFigureOut">
              <a:rPr lang="ru-RU"/>
              <a:pPr>
                <a:defRPr/>
              </a:pPr>
              <a:t>14.11.2016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727CEE-0AD9-4081-BDBB-972CC6C392BB}" type="slidenum">
              <a:rPr lang="ru-RU"/>
              <a:pPr>
                <a:defRPr/>
              </a:pPr>
              <a:t>‹#›</a:t>
            </a:fld>
            <a:endParaRPr lang="ru-RU"/>
          </a:p>
        </p:txBody>
      </p:sp>
    </p:spTree>
    <p:extLst>
      <p:ext uri="{BB962C8B-B14F-4D97-AF65-F5344CB8AC3E}">
        <p14:creationId xmlns:p14="http://schemas.microsoft.com/office/powerpoint/2010/main" val="34160460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bwMode="auto">
          <a:noFill/>
          <a:ln>
            <a:solidFill>
              <a:srgbClr val="000000"/>
            </a:solidFill>
            <a:miter lim="800000"/>
            <a:headEnd/>
            <a:tailEnd/>
          </a:ln>
        </p:spPr>
      </p:sp>
      <p:sp>
        <p:nvSpPr>
          <p:cNvPr id="327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277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939DB9-5C69-4294-B7F1-895C81E1A59F}" type="slidenum">
              <a:rPr lang="ru-RU" smtClean="0"/>
              <a:pPr fontAlgn="base">
                <a:spcBef>
                  <a:spcPct val="0"/>
                </a:spcBef>
                <a:spcAft>
                  <a:spcPct val="0"/>
                </a:spcAft>
                <a:defRPr/>
              </a:pPr>
              <a:t>26</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pPr>
              <a:defRPr/>
            </a:pPr>
            <a:fld id="{343B7BB7-1E5C-4759-8A9B-361A1D4192B9}" type="datetimeFigureOut">
              <a:rPr lang="ru-RU" smtClean="0"/>
              <a:pPr>
                <a:defRPr/>
              </a:pPr>
              <a:t>14.11.2016</a:t>
            </a:fld>
            <a:endParaRPr lang="ru-RU"/>
          </a:p>
        </p:txBody>
      </p:sp>
      <p:sp>
        <p:nvSpPr>
          <p:cNvPr id="19" name="Нижний колонтитул 18"/>
          <p:cNvSpPr>
            <a:spLocks noGrp="1"/>
          </p:cNvSpPr>
          <p:nvPr>
            <p:ph type="ftr" sz="quarter" idx="11"/>
          </p:nvPr>
        </p:nvSpPr>
        <p:spPr/>
        <p:txBody>
          <a:bodyPr/>
          <a:lstStyle/>
          <a:p>
            <a:pPr>
              <a:defRPr/>
            </a:pPr>
            <a:endParaRPr lang="ru-RU"/>
          </a:p>
        </p:txBody>
      </p:sp>
      <p:sp>
        <p:nvSpPr>
          <p:cNvPr id="27" name="Номер слайда 26"/>
          <p:cNvSpPr>
            <a:spLocks noGrp="1"/>
          </p:cNvSpPr>
          <p:nvPr>
            <p:ph type="sldNum" sz="quarter" idx="12"/>
          </p:nvPr>
        </p:nvSpPr>
        <p:spPr/>
        <p:txBody>
          <a:bodyPr/>
          <a:lstStyle/>
          <a:p>
            <a:pPr>
              <a:defRPr/>
            </a:pPr>
            <a:fld id="{E05FB741-2466-4F3F-A6D2-7F3060E884B9}"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05141467-33A5-4A2D-873B-EE971593AD5E}" type="datetimeFigureOut">
              <a:rPr lang="ru-RU" smtClean="0"/>
              <a:pPr>
                <a:defRPr/>
              </a:pPr>
              <a:t>14.11.2016</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0A8F09FC-ED10-4966-AF57-A45F6305D47B}"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fld id="{A6764667-4F90-4B9A-B669-AFFBDAE3EFB9}" type="datetimeFigureOut">
              <a:rPr lang="ru-RU" smtClean="0"/>
              <a:pPr>
                <a:defRPr/>
              </a:pPr>
              <a:t>14.11.2016</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BF3755DF-0C06-4105-B333-181916E665EC}"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fld id="{A3A76B02-12C4-4D1A-90D2-8A285392C57F}" type="datetimeFigureOut">
              <a:rPr lang="ru-RU" smtClean="0"/>
              <a:pPr>
                <a:defRPr/>
              </a:pPr>
              <a:t>14.11.2016</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3F7AB40E-8EDA-490A-A868-9EC18F9FBFC9}"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pPr>
              <a:defRPr/>
            </a:pPr>
            <a:fld id="{82204073-394E-4FF0-9ED5-3B47582C5A99}" type="datetimeFigureOut">
              <a:rPr lang="ru-RU" smtClean="0"/>
              <a:pPr>
                <a:defRPr/>
              </a:pPr>
              <a:t>14.11.2016</a:t>
            </a:fld>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7EDD4F8F-8F27-4480-9BFF-C75307EE3AB9}"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pPr>
              <a:defRPr/>
            </a:pPr>
            <a:fld id="{C5DA645B-158A-4CDB-AC42-380E8BBBDF27}" type="datetimeFigureOut">
              <a:rPr lang="ru-RU" smtClean="0"/>
              <a:pPr>
                <a:defRPr/>
              </a:pPr>
              <a:t>14.11.2016</a:t>
            </a:fld>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C5293060-0F9D-42EE-A790-6F58174C215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E2DAC596-A6BE-4633-AC28-8474E2D11C73}" type="datetimeFigureOut">
              <a:rPr lang="ru-RU" smtClean="0"/>
              <a:pPr>
                <a:defRPr/>
              </a:pPr>
              <a:t>14.11.2016</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B210A7ED-3BCD-479D-8BFD-190AD06A741F}"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fld id="{690BB43C-65C9-4757-8B32-40FAA0B3C940}" type="datetimeFigureOut">
              <a:rPr lang="ru-RU" smtClean="0"/>
              <a:pPr>
                <a:defRPr/>
              </a:pPr>
              <a:t>14.11.2016</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1D8DAE90-5866-4E42-90A9-CD390B88864E}"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fld id="{52DB7AB6-64B2-4391-8700-73837642594D}" type="datetimeFigureOut">
              <a:rPr lang="ru-RU" smtClean="0"/>
              <a:pPr>
                <a:defRPr/>
              </a:pPr>
              <a:t>14.11.2016</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a:xfrm>
            <a:off x="8077200" y="6356350"/>
            <a:ext cx="609600" cy="365125"/>
          </a:xfrm>
        </p:spPr>
        <p:txBody>
          <a:bodyPr/>
          <a:lstStyle/>
          <a:p>
            <a:pPr>
              <a:defRPr/>
            </a:pPr>
            <a:fld id="{DF8A456B-68A1-467E-A29A-D72EBB40390A}" type="slidenum">
              <a:rPr lang="ru-RU" smtClean="0"/>
              <a:pPr>
                <a:defRPr/>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D62B11D2-6465-455D-A908-80B5D4B5B252}" type="datetimeFigureOut">
              <a:rPr lang="ru-RU" smtClean="0"/>
              <a:pPr>
                <a:defRPr/>
              </a:pPr>
              <a:t>14.11.2016</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7D969594-B130-4ACD-9762-98B21FD9BE27}"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D076F758-554E-4D1F-9428-2D43EDD7B689}" type="datetimeFigureOut">
              <a:rPr lang="ru-RU" smtClean="0"/>
              <a:pPr>
                <a:defRPr/>
              </a:pPr>
              <a:t>14.11.2016</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81F54703-A417-45DD-BF81-74A8D2319970}"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1CAF2161-EB36-4DBD-8185-6878705C73D7}" type="datetimeFigureOut">
              <a:rPr lang="ru-RU" smtClean="0"/>
              <a:pPr>
                <a:defRPr/>
              </a:pPr>
              <a:t>14.11.2016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45AC37C-E353-43C7-ADD0-E8A157C5290B}" type="slidenum">
              <a:rPr lang="ru-RU" smtClean="0"/>
              <a:pPr>
                <a:defRPr/>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ds03.infourok.ru/uploads/ex/044a/00023ab1-de16bf1f/hello_html_m1ca1e200.jpg"/>
          <p:cNvPicPr>
            <a:picLocks noChangeAspect="1" noChangeArrowheads="1"/>
          </p:cNvPicPr>
          <p:nvPr/>
        </p:nvPicPr>
        <p:blipFill>
          <a:blip r:embed="rId2"/>
          <a:srcRect/>
          <a:stretch>
            <a:fillRect/>
          </a:stretch>
        </p:blipFill>
        <p:spPr bwMode="auto">
          <a:xfrm>
            <a:off x="714348" y="428604"/>
            <a:ext cx="7620000" cy="5715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chool41.tyumen-edu.ru/sites/default/files/field/image/oblozhka1.jpg"/>
          <p:cNvPicPr>
            <a:picLocks noChangeAspect="1" noChangeArrowheads="1"/>
          </p:cNvPicPr>
          <p:nvPr/>
        </p:nvPicPr>
        <p:blipFill>
          <a:blip r:embed="rId2"/>
          <a:srcRect/>
          <a:stretch>
            <a:fillRect/>
          </a:stretch>
        </p:blipFill>
        <p:spPr bwMode="auto">
          <a:xfrm>
            <a:off x="1142976" y="500042"/>
            <a:ext cx="6953265" cy="5214949"/>
          </a:xfrm>
          <a:prstGeom prst="rect">
            <a:avLst/>
          </a:prstGeom>
          <a:noFill/>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14356"/>
            <a:ext cx="8305800" cy="2643206"/>
          </a:xfrm>
          <a:ln>
            <a:solidFill>
              <a:schemeClr val="accent6">
                <a:lumMod val="50000"/>
              </a:schemeClr>
            </a:solidFill>
          </a:ln>
        </p:spPr>
        <p:txBody>
          <a:bodyPr>
            <a:normAutofit fontScale="90000"/>
          </a:bodyPr>
          <a:lstStyle/>
          <a:p>
            <a:pPr algn="just" eaLnBrk="1" fontAlgn="auto" hangingPunct="1">
              <a:spcAft>
                <a:spcPts val="0"/>
              </a:spcAft>
              <a:buFont typeface="Wingdings" pitchFamily="2" charset="2"/>
              <a:buChar char="q"/>
              <a:defRPr/>
            </a:pPr>
            <a:r>
              <a:rPr lang="ru-RU" sz="3600" b="1" dirty="0" smtClean="0">
                <a:solidFill>
                  <a:schemeClr val="accent6">
                    <a:lumMod val="50000"/>
                  </a:schemeClr>
                </a:solidFill>
              </a:rPr>
              <a:t>Артикуляционная гимнастика</a:t>
            </a:r>
            <a:r>
              <a:rPr lang="ru-RU" sz="3600" dirty="0" smtClean="0">
                <a:solidFill>
                  <a:schemeClr val="accent6">
                    <a:lumMod val="50000"/>
                  </a:schemeClr>
                </a:solidFill>
              </a:rPr>
              <a:t> </a:t>
            </a:r>
            <a:r>
              <a:rPr lang="ru-RU" sz="2800" dirty="0" smtClean="0">
                <a:solidFill>
                  <a:srgbClr val="002060"/>
                </a:solidFill>
              </a:rPr>
              <a:t>— это комплекс упражнений, одни из которых помогают улучшить подвижность органов артикуляции, другие — увеличить объём и силу движений, третьи вырабатывают точность позы губ, языка, необходимую для произнесения того или иного звука.</a:t>
            </a:r>
            <a:endParaRPr lang="ru-RU" sz="2800" dirty="0">
              <a:solidFill>
                <a:srgbClr val="002060"/>
              </a:solidFill>
            </a:endParaRPr>
          </a:p>
        </p:txBody>
      </p:sp>
      <p:pic>
        <p:nvPicPr>
          <p:cNvPr id="26626" name="Picture 2" descr="http://asyan.org/potra/%D0%9F%D1%80%D0%B8%D1%87%D0%B8%D0%BD%D0%B8+%D0%B2%D0%B8%D0%BD%D0%B8%D0%BA%D0%BD%D0%B5%D0%BD%D0%BD%D1%8F+%D1%81%D1%82%D0%B5%D1%80%D1%82%D0%BE%D1%97+%D1%84%D0%BE%D1%80%D0%BC%D0%B8+%D0%B4%D0%B8%D0%B7%D0%B0%D1%80%D1%82%D1%80%D1%96%D1%97a/62497_html_14033402.jpg"/>
          <p:cNvPicPr>
            <a:picLocks noChangeAspect="1" noChangeArrowheads="1"/>
          </p:cNvPicPr>
          <p:nvPr/>
        </p:nvPicPr>
        <p:blipFill>
          <a:blip r:embed="rId2"/>
          <a:srcRect/>
          <a:stretch>
            <a:fillRect/>
          </a:stretch>
        </p:blipFill>
        <p:spPr bwMode="auto">
          <a:xfrm>
            <a:off x="5348129" y="3357562"/>
            <a:ext cx="3795871" cy="3500438"/>
          </a:xfrm>
          <a:prstGeom prst="rect">
            <a:avLst/>
          </a:prstGeom>
          <a:noFill/>
        </p:spPr>
      </p:pic>
      <p:pic>
        <p:nvPicPr>
          <p:cNvPr id="26628" name="Picture 4" descr="http://bom-bom.ru/wp-content/uploads/2014/03/6LwzTl3xXA8.jpg"/>
          <p:cNvPicPr>
            <a:picLocks noChangeAspect="1" noChangeArrowheads="1"/>
          </p:cNvPicPr>
          <p:nvPr/>
        </p:nvPicPr>
        <p:blipFill>
          <a:blip r:embed="rId3"/>
          <a:srcRect/>
          <a:stretch>
            <a:fillRect/>
          </a:stretch>
        </p:blipFill>
        <p:spPr bwMode="auto">
          <a:xfrm>
            <a:off x="1" y="3357562"/>
            <a:ext cx="5355682" cy="35004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43438" y="0"/>
            <a:ext cx="4500562" cy="6858000"/>
          </a:xfrm>
          <a:solidFill>
            <a:srgbClr val="00B0F0"/>
          </a:solidFill>
        </p:spPr>
        <p:txBody>
          <a:bodyPr>
            <a:normAutofit fontScale="90000"/>
          </a:bodyPr>
          <a:lstStyle/>
          <a:p>
            <a:pPr algn="ctr" eaLnBrk="1" fontAlgn="auto" hangingPunct="1">
              <a:spcAft>
                <a:spcPts val="0"/>
              </a:spcAft>
              <a:buFont typeface="Wingdings" pitchFamily="2" charset="2"/>
              <a:buChar char="q"/>
              <a:defRPr/>
            </a:pPr>
            <a:r>
              <a:rPr lang="ru-RU" sz="3200" b="1" dirty="0" smtClean="0">
                <a:solidFill>
                  <a:schemeClr val="accent1">
                    <a:lumMod val="50000"/>
                  </a:schemeClr>
                </a:solidFill>
              </a:rPr>
              <a:t>Органы артикуляции , участвующие в произношении звуков</a:t>
            </a:r>
            <a:br>
              <a:rPr lang="ru-RU" sz="3200" b="1" dirty="0" smtClean="0">
                <a:solidFill>
                  <a:schemeClr val="accent1">
                    <a:lumMod val="50000"/>
                  </a:schemeClr>
                </a:solidFill>
              </a:rPr>
            </a:br>
            <a:r>
              <a:rPr lang="ru-RU" sz="2400" b="1" dirty="0" smtClean="0">
                <a:solidFill>
                  <a:schemeClr val="accent1">
                    <a:lumMod val="50000"/>
                  </a:schemeClr>
                </a:solidFill>
              </a:rPr>
              <a:t/>
            </a:r>
            <a:br>
              <a:rPr lang="ru-RU" sz="2400" b="1" dirty="0" smtClean="0">
                <a:solidFill>
                  <a:schemeClr val="accent1">
                    <a:lumMod val="50000"/>
                  </a:schemeClr>
                </a:solidFill>
              </a:rPr>
            </a:br>
            <a:r>
              <a:rPr lang="ru-RU" sz="3100" b="1" dirty="0" smtClean="0">
                <a:solidFill>
                  <a:srgbClr val="002060"/>
                </a:solidFill>
              </a:rPr>
              <a:t>Язык ( кончик языка, спинка языка, средняя и задняя часть языка)</a:t>
            </a:r>
            <a:br>
              <a:rPr lang="ru-RU" sz="3100" b="1" dirty="0" smtClean="0">
                <a:solidFill>
                  <a:srgbClr val="002060"/>
                </a:solidFill>
              </a:rPr>
            </a:br>
            <a:r>
              <a:rPr lang="ru-RU" sz="3100" b="1" dirty="0" smtClean="0">
                <a:solidFill>
                  <a:srgbClr val="002060"/>
                </a:solidFill>
              </a:rPr>
              <a:t>Альвеолы ( «бугорки» за верхними зубами)</a:t>
            </a:r>
            <a:br>
              <a:rPr lang="ru-RU" sz="3100" b="1" dirty="0" smtClean="0">
                <a:solidFill>
                  <a:srgbClr val="002060"/>
                </a:solidFill>
              </a:rPr>
            </a:br>
            <a:r>
              <a:rPr lang="ru-RU" sz="3100" b="1" dirty="0" smtClean="0">
                <a:solidFill>
                  <a:srgbClr val="002060"/>
                </a:solidFill>
              </a:rPr>
              <a:t>Твердое и мягкое небо</a:t>
            </a:r>
            <a:br>
              <a:rPr lang="ru-RU" sz="3100" b="1" dirty="0" smtClean="0">
                <a:solidFill>
                  <a:srgbClr val="002060"/>
                </a:solidFill>
              </a:rPr>
            </a:br>
            <a:r>
              <a:rPr lang="ru-RU" sz="3100" b="1" dirty="0" smtClean="0">
                <a:solidFill>
                  <a:srgbClr val="002060"/>
                </a:solidFill>
              </a:rPr>
              <a:t>Верхние и нижние зубы</a:t>
            </a:r>
            <a:br>
              <a:rPr lang="ru-RU" sz="3100" b="1" dirty="0" smtClean="0">
                <a:solidFill>
                  <a:srgbClr val="002060"/>
                </a:solidFill>
              </a:rPr>
            </a:br>
            <a:r>
              <a:rPr lang="ru-RU" sz="3100" b="1" dirty="0" smtClean="0">
                <a:solidFill>
                  <a:srgbClr val="002060"/>
                </a:solidFill>
              </a:rPr>
              <a:t>Щеки</a:t>
            </a:r>
            <a:br>
              <a:rPr lang="ru-RU" sz="3100" b="1" dirty="0" smtClean="0">
                <a:solidFill>
                  <a:srgbClr val="002060"/>
                </a:solidFill>
              </a:rPr>
            </a:br>
            <a:r>
              <a:rPr lang="ru-RU" sz="3100" b="1" dirty="0" smtClean="0">
                <a:solidFill>
                  <a:srgbClr val="002060"/>
                </a:solidFill>
              </a:rPr>
              <a:t>Маленький язычок</a:t>
            </a:r>
            <a:br>
              <a:rPr lang="ru-RU" sz="3100" b="1" dirty="0" smtClean="0">
                <a:solidFill>
                  <a:srgbClr val="002060"/>
                </a:solidFill>
              </a:rPr>
            </a:br>
            <a:r>
              <a:rPr lang="ru-RU" sz="3100" b="1" dirty="0" smtClean="0">
                <a:solidFill>
                  <a:srgbClr val="002060"/>
                </a:solidFill>
              </a:rPr>
              <a:t> Нижняя челюсть</a:t>
            </a:r>
            <a:br>
              <a:rPr lang="ru-RU" sz="3100" b="1" dirty="0" smtClean="0">
                <a:solidFill>
                  <a:srgbClr val="002060"/>
                </a:solidFill>
              </a:rPr>
            </a:br>
            <a:r>
              <a:rPr lang="ru-RU" sz="3100" b="1" dirty="0" smtClean="0">
                <a:solidFill>
                  <a:schemeClr val="accent1">
                    <a:lumMod val="50000"/>
                  </a:schemeClr>
                </a:solidFill>
              </a:rPr>
              <a:t/>
            </a:r>
            <a:br>
              <a:rPr lang="ru-RU" sz="3100" b="1" dirty="0" smtClean="0">
                <a:solidFill>
                  <a:schemeClr val="accent1">
                    <a:lumMod val="50000"/>
                  </a:schemeClr>
                </a:solidFill>
              </a:rPr>
            </a:br>
            <a:endParaRPr lang="ru-RU" sz="3100" b="1" dirty="0">
              <a:solidFill>
                <a:schemeClr val="accent1">
                  <a:lumMod val="50000"/>
                </a:schemeClr>
              </a:solidFill>
            </a:endParaRPr>
          </a:p>
        </p:txBody>
      </p:sp>
      <p:pic>
        <p:nvPicPr>
          <p:cNvPr id="25602" name="Picture 2" descr="http://fotohomka.ru/images/Jan/09/27662f70bc90c815e77862c12ee2e456/mini_3.jpg"/>
          <p:cNvPicPr>
            <a:picLocks noChangeAspect="1" noChangeArrowheads="1"/>
          </p:cNvPicPr>
          <p:nvPr/>
        </p:nvPicPr>
        <p:blipFill>
          <a:blip r:embed="rId2"/>
          <a:srcRect/>
          <a:stretch>
            <a:fillRect/>
          </a:stretch>
        </p:blipFill>
        <p:spPr bwMode="auto">
          <a:xfrm>
            <a:off x="0" y="0"/>
            <a:ext cx="4570118" cy="3405186"/>
          </a:xfrm>
          <a:prstGeom prst="rect">
            <a:avLst/>
          </a:prstGeom>
          <a:noFill/>
        </p:spPr>
      </p:pic>
      <p:pic>
        <p:nvPicPr>
          <p:cNvPr id="25604" name="Picture 4" descr="http://boombob.ru/img/picture/Apr/22/7a0930bf0fddc0e99c3232b462e61df9/1.jpg"/>
          <p:cNvPicPr>
            <a:picLocks noChangeAspect="1" noChangeArrowheads="1"/>
          </p:cNvPicPr>
          <p:nvPr/>
        </p:nvPicPr>
        <p:blipFill>
          <a:blip r:embed="rId3"/>
          <a:srcRect/>
          <a:stretch>
            <a:fillRect/>
          </a:stretch>
        </p:blipFill>
        <p:spPr bwMode="auto">
          <a:xfrm>
            <a:off x="0" y="3357562"/>
            <a:ext cx="4651811" cy="35004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214282" y="571480"/>
          <a:ext cx="8715436" cy="3500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одержимое 6"/>
          <p:cNvGraphicFramePr>
            <a:graphicFrameLocks noGrp="1"/>
          </p:cNvGraphicFramePr>
          <p:nvPr>
            <p:ph idx="1"/>
          </p:nvPr>
        </p:nvGraphicFramePr>
        <p:xfrm>
          <a:off x="214282" y="714356"/>
          <a:ext cx="8786874" cy="58579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Скругленный прямоугольник 4"/>
          <p:cNvSpPr/>
          <p:nvPr/>
        </p:nvSpPr>
        <p:spPr>
          <a:xfrm rot="10800000" flipV="1">
            <a:off x="3500438" y="2714625"/>
            <a:ext cx="2357437" cy="1500188"/>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Подготовить ребенка к правильному произношению звуков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 y="0"/>
            <a:ext cx="5000627" cy="2571744"/>
          </a:xfrm>
        </p:spPr>
        <p:txBody>
          <a:bodyPr>
            <a:normAutofit/>
          </a:bodyPr>
          <a:lstStyle/>
          <a:p>
            <a:pPr algn="ctr" eaLnBrk="1" fontAlgn="auto" hangingPunct="1">
              <a:spcAft>
                <a:spcPts val="0"/>
              </a:spcAft>
              <a:buFont typeface="Wingdings" pitchFamily="2" charset="2"/>
              <a:buChar char="q"/>
              <a:defRPr/>
            </a:pPr>
            <a:r>
              <a:rPr lang="ru-RU" sz="3200" b="1" dirty="0" smtClean="0">
                <a:solidFill>
                  <a:schemeClr val="bg1"/>
                </a:solidFill>
              </a:rPr>
              <a:t>Виды артикуляционных упражнений</a:t>
            </a:r>
            <a:br>
              <a:rPr lang="ru-RU" sz="3200" b="1" dirty="0" smtClean="0">
                <a:solidFill>
                  <a:schemeClr val="bg1"/>
                </a:solidFill>
              </a:rPr>
            </a:br>
            <a:r>
              <a:rPr lang="ru-RU" sz="3200" dirty="0" smtClean="0">
                <a:solidFill>
                  <a:schemeClr val="bg1"/>
                </a:solidFill>
              </a:rPr>
              <a:t>( по локализации движений</a:t>
            </a:r>
            <a:r>
              <a:rPr lang="ru-RU" sz="3200" dirty="0" smtClean="0">
                <a:solidFill>
                  <a:srgbClr val="613F19"/>
                </a:solidFill>
              </a:rPr>
              <a:t>)</a:t>
            </a:r>
            <a:r>
              <a:rPr lang="ru-RU" sz="3200" b="1" dirty="0" smtClean="0">
                <a:solidFill>
                  <a:srgbClr val="613F19"/>
                </a:solidFill>
              </a:rPr>
              <a:t/>
            </a:r>
            <a:br>
              <a:rPr lang="ru-RU" sz="3200" b="1" dirty="0" smtClean="0">
                <a:solidFill>
                  <a:srgbClr val="613F19"/>
                </a:solidFill>
              </a:rPr>
            </a:br>
            <a:endParaRPr lang="ru-RU" sz="3200" b="1" dirty="0">
              <a:solidFill>
                <a:srgbClr val="613F19"/>
              </a:solidFill>
            </a:endParaRPr>
          </a:p>
        </p:txBody>
      </p:sp>
      <p:sp>
        <p:nvSpPr>
          <p:cNvPr id="5" name="Содержимое 4"/>
          <p:cNvSpPr>
            <a:spLocks noGrp="1"/>
          </p:cNvSpPr>
          <p:nvPr>
            <p:ph idx="1"/>
          </p:nvPr>
        </p:nvSpPr>
        <p:spPr>
          <a:xfrm>
            <a:off x="0" y="2000240"/>
            <a:ext cx="6715140" cy="4857760"/>
          </a:xfrm>
          <a:solidFill>
            <a:srgbClr val="00B0F0"/>
          </a:solidFill>
        </p:spPr>
        <p:txBody>
          <a:bodyPr>
            <a:normAutofit/>
          </a:bodyPr>
          <a:lstStyle/>
          <a:p>
            <a:pPr marL="274320" indent="-274320" algn="ctr" eaLnBrk="1" fontAlgn="auto" hangingPunct="1">
              <a:spcAft>
                <a:spcPts val="0"/>
              </a:spcAft>
              <a:buClr>
                <a:schemeClr val="accent3"/>
              </a:buClr>
              <a:buFont typeface="Wingdings 2"/>
              <a:buChar char=""/>
              <a:defRPr/>
            </a:pPr>
            <a:r>
              <a:rPr lang="ru-RU" dirty="0" smtClean="0">
                <a:solidFill>
                  <a:srgbClr val="002060"/>
                </a:solidFill>
              </a:rPr>
              <a:t>Упражнения для мышц языка</a:t>
            </a:r>
          </a:p>
          <a:p>
            <a:pPr marL="274320" indent="-274320" algn="ctr" eaLnBrk="1" fontAlgn="auto" hangingPunct="1">
              <a:spcAft>
                <a:spcPts val="0"/>
              </a:spcAft>
              <a:buClr>
                <a:schemeClr val="accent3"/>
              </a:buClr>
              <a:buFont typeface="Wingdings 2"/>
              <a:buChar char=""/>
              <a:defRPr/>
            </a:pPr>
            <a:r>
              <a:rPr lang="ru-RU" dirty="0" smtClean="0">
                <a:solidFill>
                  <a:srgbClr val="002060"/>
                </a:solidFill>
              </a:rPr>
              <a:t>Упражнения для губ</a:t>
            </a:r>
          </a:p>
          <a:p>
            <a:pPr marL="274320" indent="-274320" algn="ctr" eaLnBrk="1" fontAlgn="auto" hangingPunct="1">
              <a:spcAft>
                <a:spcPts val="0"/>
              </a:spcAft>
              <a:buClr>
                <a:schemeClr val="accent3"/>
              </a:buClr>
              <a:buFont typeface="Wingdings 2"/>
              <a:buChar char=""/>
              <a:defRPr/>
            </a:pPr>
            <a:r>
              <a:rPr lang="ru-RU" dirty="0" smtClean="0">
                <a:solidFill>
                  <a:srgbClr val="002060"/>
                </a:solidFill>
              </a:rPr>
              <a:t>Упражнения для круговой мышцы рта</a:t>
            </a:r>
          </a:p>
          <a:p>
            <a:pPr marL="274320" indent="-274320" algn="ctr" eaLnBrk="1" fontAlgn="auto" hangingPunct="1">
              <a:spcAft>
                <a:spcPts val="0"/>
              </a:spcAft>
              <a:buClr>
                <a:schemeClr val="accent3"/>
              </a:buClr>
              <a:buFont typeface="Wingdings 2"/>
              <a:buChar char=""/>
              <a:defRPr/>
            </a:pPr>
            <a:r>
              <a:rPr lang="ru-RU" dirty="0" smtClean="0">
                <a:solidFill>
                  <a:srgbClr val="002060"/>
                </a:solidFill>
              </a:rPr>
              <a:t>Упражнения для щек</a:t>
            </a:r>
          </a:p>
          <a:p>
            <a:pPr marL="274320" indent="-274320" algn="ctr" eaLnBrk="1" fontAlgn="auto" hangingPunct="1">
              <a:spcAft>
                <a:spcPts val="0"/>
              </a:spcAft>
              <a:buClr>
                <a:schemeClr val="accent3"/>
              </a:buClr>
              <a:buFont typeface="Wingdings 2"/>
              <a:buChar char=""/>
              <a:defRPr/>
            </a:pPr>
            <a:r>
              <a:rPr lang="ru-RU" dirty="0" smtClean="0">
                <a:solidFill>
                  <a:srgbClr val="002060"/>
                </a:solidFill>
              </a:rPr>
              <a:t>Упражнения для мягкого неба</a:t>
            </a:r>
          </a:p>
          <a:p>
            <a:pPr marL="274320" indent="-274320" algn="ctr" eaLnBrk="1" fontAlgn="auto" hangingPunct="1">
              <a:spcAft>
                <a:spcPts val="0"/>
              </a:spcAft>
              <a:buClr>
                <a:schemeClr val="accent3"/>
              </a:buClr>
              <a:buFont typeface="Wingdings 2"/>
              <a:buChar char=""/>
              <a:defRPr/>
            </a:pPr>
            <a:r>
              <a:rPr lang="ru-RU" dirty="0" smtClean="0">
                <a:solidFill>
                  <a:srgbClr val="002060"/>
                </a:solidFill>
              </a:rPr>
              <a:t>Упражнения для жевательной мускулатуры</a:t>
            </a:r>
          </a:p>
          <a:p>
            <a:pPr marL="274320" indent="-274320" algn="ctr" eaLnBrk="1" fontAlgn="auto" hangingPunct="1">
              <a:spcAft>
                <a:spcPts val="0"/>
              </a:spcAft>
              <a:buClr>
                <a:schemeClr val="accent3"/>
              </a:buClr>
              <a:buFont typeface="Wingdings 2"/>
              <a:buChar char=""/>
              <a:defRPr/>
            </a:pPr>
            <a:r>
              <a:rPr lang="ru-RU" dirty="0" smtClean="0">
                <a:solidFill>
                  <a:srgbClr val="002060"/>
                </a:solidFill>
              </a:rPr>
              <a:t>Упражнения для мимической мускулатуры</a:t>
            </a:r>
            <a:endParaRPr lang="ru-RU" dirty="0">
              <a:solidFill>
                <a:srgbClr val="002060"/>
              </a:solidFill>
            </a:endParaRPr>
          </a:p>
        </p:txBody>
      </p:sp>
      <p:pic>
        <p:nvPicPr>
          <p:cNvPr id="23554" name="Picture 2" descr="http://5.kropds.ru/wp-content/uploads/2013/09/4.jpg"/>
          <p:cNvPicPr>
            <a:picLocks noChangeAspect="1" noChangeArrowheads="1"/>
          </p:cNvPicPr>
          <p:nvPr/>
        </p:nvPicPr>
        <p:blipFill>
          <a:blip r:embed="rId2"/>
          <a:srcRect/>
          <a:stretch>
            <a:fillRect/>
          </a:stretch>
        </p:blipFill>
        <p:spPr bwMode="auto">
          <a:xfrm>
            <a:off x="7705725" y="0"/>
            <a:ext cx="1438275" cy="1428750"/>
          </a:xfrm>
          <a:prstGeom prst="rect">
            <a:avLst/>
          </a:prstGeom>
          <a:noFill/>
        </p:spPr>
      </p:pic>
      <p:pic>
        <p:nvPicPr>
          <p:cNvPr id="23556" name="Picture 4" descr="http://www.ourbaby.ru/files/tru1-1.jpg"/>
          <p:cNvPicPr>
            <a:picLocks noChangeAspect="1" noChangeArrowheads="1"/>
          </p:cNvPicPr>
          <p:nvPr/>
        </p:nvPicPr>
        <p:blipFill>
          <a:blip r:embed="rId3"/>
          <a:srcRect/>
          <a:stretch>
            <a:fillRect/>
          </a:stretch>
        </p:blipFill>
        <p:spPr bwMode="auto">
          <a:xfrm>
            <a:off x="7496175" y="5543549"/>
            <a:ext cx="1647825" cy="1314451"/>
          </a:xfrm>
          <a:prstGeom prst="rect">
            <a:avLst/>
          </a:prstGeom>
          <a:noFill/>
        </p:spPr>
      </p:pic>
      <p:pic>
        <p:nvPicPr>
          <p:cNvPr id="23558" name="Picture 6" descr="http://pandia.ru/text/78/406/images/image002_107.jpg"/>
          <p:cNvPicPr>
            <a:picLocks noChangeAspect="1" noChangeArrowheads="1"/>
          </p:cNvPicPr>
          <p:nvPr/>
        </p:nvPicPr>
        <p:blipFill>
          <a:blip r:embed="rId4"/>
          <a:srcRect/>
          <a:stretch>
            <a:fillRect/>
          </a:stretch>
        </p:blipFill>
        <p:spPr bwMode="auto">
          <a:xfrm>
            <a:off x="6677025" y="2428868"/>
            <a:ext cx="2466975" cy="23812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5">
                                            <p:bg/>
                                          </p:spTgt>
                                        </p:tgtEl>
                                        <p:attrNameLst>
                                          <p:attrName>style.visibility</p:attrName>
                                        </p:attrNameLst>
                                      </p:cBhvr>
                                      <p:to>
                                        <p:strVal val="visible"/>
                                      </p:to>
                                    </p:set>
                                    <p:animEffect transition="in" filter="wheel(4)">
                                      <p:cBhvr>
                                        <p:cTn id="10" dur="1000"/>
                                        <p:tgtEl>
                                          <p:spTgt spid="5">
                                            <p:bg/>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heel(4)">
                                      <p:cBhvr>
                                        <p:cTn id="15" dur="1000"/>
                                        <p:tgtEl>
                                          <p:spTgt spid="5">
                                            <p:txEl>
                                              <p:pRg st="0" end="0"/>
                                            </p:txEl>
                                          </p:spTgt>
                                        </p:tgtEl>
                                      </p:cBhvr>
                                    </p:animEffect>
                                  </p:childTnLst>
                                </p:cTn>
                              </p:par>
                              <p:par>
                                <p:cTn id="16" presetID="21" presetClass="entr" presetSubtype="4" fill="hold" grpId="0"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wheel(4)">
                                      <p:cBhvr>
                                        <p:cTn id="18" dur="1000"/>
                                        <p:tgtEl>
                                          <p:spTgt spid="5">
                                            <p:txEl>
                                              <p:pRg st="1" end="1"/>
                                            </p:txEl>
                                          </p:spTgt>
                                        </p:tgtEl>
                                      </p:cBhvr>
                                    </p:animEffect>
                                  </p:childTnLst>
                                </p:cTn>
                              </p:par>
                              <p:par>
                                <p:cTn id="19" presetID="21" presetClass="entr" presetSubtype="4"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wheel(4)">
                                      <p:cBhvr>
                                        <p:cTn id="21" dur="1000"/>
                                        <p:tgtEl>
                                          <p:spTgt spid="5">
                                            <p:txEl>
                                              <p:pRg st="2" end="2"/>
                                            </p:txEl>
                                          </p:spTgt>
                                        </p:tgtEl>
                                      </p:cBhvr>
                                    </p:animEffect>
                                  </p:childTnLst>
                                </p:cTn>
                              </p:par>
                              <p:par>
                                <p:cTn id="22" presetID="21" presetClass="entr" presetSubtype="4" fill="hold" grpId="0"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heel(4)">
                                      <p:cBhvr>
                                        <p:cTn id="24" dur="1000"/>
                                        <p:tgtEl>
                                          <p:spTgt spid="5">
                                            <p:txEl>
                                              <p:pRg st="3" end="3"/>
                                            </p:txEl>
                                          </p:spTgt>
                                        </p:tgtEl>
                                      </p:cBhvr>
                                    </p:animEffect>
                                  </p:childTnLst>
                                </p:cTn>
                              </p:par>
                              <p:par>
                                <p:cTn id="25" presetID="21" presetClass="entr" presetSubtype="4"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heel(4)">
                                      <p:cBhvr>
                                        <p:cTn id="27" dur="1000"/>
                                        <p:tgtEl>
                                          <p:spTgt spid="5">
                                            <p:txEl>
                                              <p:pRg st="4" end="4"/>
                                            </p:txEl>
                                          </p:spTgt>
                                        </p:tgtEl>
                                      </p:cBhvr>
                                    </p:animEffect>
                                  </p:childTnLst>
                                </p:cTn>
                              </p:par>
                              <p:par>
                                <p:cTn id="28" presetID="21" presetClass="entr" presetSubtype="4" fill="hold" grpId="0"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wheel(4)">
                                      <p:cBhvr>
                                        <p:cTn id="30" dur="1000"/>
                                        <p:tgtEl>
                                          <p:spTgt spid="5">
                                            <p:txEl>
                                              <p:pRg st="5" end="5"/>
                                            </p:txEl>
                                          </p:spTgt>
                                        </p:tgtEl>
                                      </p:cBhvr>
                                    </p:animEffect>
                                  </p:childTnLst>
                                </p:cTn>
                              </p:par>
                              <p:par>
                                <p:cTn id="31" presetID="21" presetClass="entr" presetSubtype="4"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wheel(4)">
                                      <p:cBhvr>
                                        <p:cTn id="33"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0"/>
            <a:ext cx="5486400" cy="1785926"/>
          </a:xfrm>
        </p:spPr>
        <p:txBody>
          <a:bodyPr>
            <a:normAutofit/>
          </a:bodyPr>
          <a:lstStyle/>
          <a:p>
            <a:r>
              <a:rPr lang="ru-RU" b="0" dirty="0" smtClean="0"/>
              <a:t>Учимся широко и спокойно открывать и закрывать рот. Повторяем упражнение 3—5 раз. Даем ребенку время для отдыха и расслабления. Предлагаем сглотнуть слюну. Вновь повторяем упражнение 3—4 раза.</a:t>
            </a:r>
            <a:endParaRPr lang="ru-RU" dirty="0"/>
          </a:p>
        </p:txBody>
      </p:sp>
      <p:sp>
        <p:nvSpPr>
          <p:cNvPr id="4" name="Текст 3"/>
          <p:cNvSpPr>
            <a:spLocks noGrp="1"/>
          </p:cNvSpPr>
          <p:nvPr>
            <p:ph type="body" sz="half" idx="2"/>
          </p:nvPr>
        </p:nvSpPr>
        <p:spPr>
          <a:xfrm flipH="1">
            <a:off x="7315199" y="1643049"/>
            <a:ext cx="45719" cy="54089"/>
          </a:xfrm>
        </p:spPr>
        <p:txBody>
          <a:bodyPr>
            <a:normAutofit fontScale="25000" lnSpcReduction="20000"/>
          </a:bodyPr>
          <a:lstStyle/>
          <a:p>
            <a:endParaRPr lang="ru-RU" dirty="0"/>
          </a:p>
        </p:txBody>
      </p:sp>
      <p:pic>
        <p:nvPicPr>
          <p:cNvPr id="59394" name="Picture 2" descr="http://cs5182.userapi.com/u12979769/151049632/x_03f3873e.jpg"/>
          <p:cNvPicPr>
            <a:picLocks noGrp="1" noChangeAspect="1" noChangeArrowheads="1"/>
          </p:cNvPicPr>
          <p:nvPr>
            <p:ph type="pic" idx="1"/>
          </p:nvPr>
        </p:nvPicPr>
        <p:blipFill>
          <a:blip r:embed="rId2"/>
          <a:srcRect t="26863" b="26863"/>
          <a:stretch>
            <a:fillRect/>
          </a:stretch>
        </p:blipFill>
        <p:spPr bwMode="auto">
          <a:xfrm>
            <a:off x="0" y="1869765"/>
            <a:ext cx="4071933" cy="4559631"/>
          </a:xfrm>
          <a:prstGeom prst="rect">
            <a:avLst/>
          </a:prstGeom>
          <a:noFill/>
        </p:spPr>
      </p:pic>
      <p:pic>
        <p:nvPicPr>
          <p:cNvPr id="59396" name="Picture 4" descr="http://cs5182.userapi.com/u12979769/151049632/x_5b5dae77.jpg"/>
          <p:cNvPicPr>
            <a:picLocks noChangeAspect="1" noChangeArrowheads="1"/>
          </p:cNvPicPr>
          <p:nvPr/>
        </p:nvPicPr>
        <p:blipFill>
          <a:blip r:embed="rId3"/>
          <a:srcRect/>
          <a:stretch>
            <a:fillRect/>
          </a:stretch>
        </p:blipFill>
        <p:spPr bwMode="auto">
          <a:xfrm>
            <a:off x="5143504" y="1857364"/>
            <a:ext cx="3357586" cy="476052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3857620" cy="1643050"/>
          </a:xfrm>
        </p:spPr>
        <p:txBody>
          <a:bodyPr/>
          <a:lstStyle/>
          <a:p>
            <a:r>
              <a:rPr lang="ru-RU" dirty="0" smtClean="0"/>
              <a:t>Учимся делать упражнение «Хоботок».</a:t>
            </a:r>
            <a:br>
              <a:rPr lang="ru-RU" dirty="0" smtClean="0"/>
            </a:br>
            <a:r>
              <a:rPr lang="ru-RU" dirty="0" smtClean="0"/>
              <a:t>Вытягиваем губы вперед, как для поцелуя, держим в таком положении 3—5 секунд. Возвращаем губы в спокойное положение. Даем ребенку время для отдыха и расслабления. Предлагаем сглотнуть слюну. Повторяем упражнение 3—4 раза.</a:t>
            </a:r>
            <a:endParaRPr lang="ru-RU" dirty="0"/>
          </a:p>
        </p:txBody>
      </p:sp>
      <p:pic>
        <p:nvPicPr>
          <p:cNvPr id="62466" name="Picture 2" descr="http://cs5182.userapi.com/u12979769/151049632/x_3c70ac95.jpg"/>
          <p:cNvPicPr>
            <a:picLocks noGrp="1" noChangeAspect="1" noChangeArrowheads="1"/>
          </p:cNvPicPr>
          <p:nvPr>
            <p:ph type="pic" idx="1"/>
          </p:nvPr>
        </p:nvPicPr>
        <p:blipFill>
          <a:blip r:embed="rId2"/>
          <a:srcRect t="24770" b="24770"/>
          <a:stretch>
            <a:fillRect/>
          </a:stretch>
        </p:blipFill>
        <p:spPr bwMode="auto">
          <a:xfrm>
            <a:off x="357158" y="1695417"/>
            <a:ext cx="4857784" cy="5162583"/>
          </a:xfrm>
          <a:prstGeom prst="rect">
            <a:avLst/>
          </a:prstGeom>
          <a:noFill/>
        </p:spPr>
      </p:pic>
      <p:pic>
        <p:nvPicPr>
          <p:cNvPr id="62468" name="Picture 4" descr="http://cs5182.userapi.com/u12979769/151049632/x_066feacb.jpg"/>
          <p:cNvPicPr>
            <a:picLocks noChangeAspect="1" noChangeArrowheads="1"/>
          </p:cNvPicPr>
          <p:nvPr/>
        </p:nvPicPr>
        <p:blipFill>
          <a:blip r:embed="rId3"/>
          <a:srcRect/>
          <a:stretch>
            <a:fillRect/>
          </a:stretch>
        </p:blipFill>
        <p:spPr bwMode="auto">
          <a:xfrm>
            <a:off x="5286380" y="1643050"/>
            <a:ext cx="3476625" cy="52149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3571868" cy="1714488"/>
          </a:xfrm>
        </p:spPr>
        <p:txBody>
          <a:bodyPr>
            <a:normAutofit/>
          </a:bodyPr>
          <a:lstStyle/>
          <a:p>
            <a:r>
              <a:rPr lang="ru-RU" dirty="0" smtClean="0">
                <a:solidFill>
                  <a:schemeClr val="bg1">
                    <a:lumMod val="95000"/>
                    <a:lumOff val="5000"/>
                  </a:schemeClr>
                </a:solidFill>
              </a:rPr>
              <a:t>Учимся делать упражнение «Хомячок».</a:t>
            </a:r>
            <a:br>
              <a:rPr lang="ru-RU" dirty="0" smtClean="0">
                <a:solidFill>
                  <a:schemeClr val="bg1">
                    <a:lumMod val="95000"/>
                    <a:lumOff val="5000"/>
                  </a:schemeClr>
                </a:solidFill>
              </a:rPr>
            </a:br>
            <a:r>
              <a:rPr lang="ru-RU" dirty="0" smtClean="0">
                <a:solidFill>
                  <a:schemeClr val="bg1">
                    <a:lumMod val="95000"/>
                    <a:lumOff val="5000"/>
                  </a:schemeClr>
                </a:solidFill>
              </a:rPr>
              <a:t>Предлагаем малышу надуть щеки при закрытом рте и подержать в таком положении 3—5 секунд, а потом выдохнуть, расслабиться, сглотнуть слюну. Повторяем упражнение 3—4 раза.</a:t>
            </a:r>
            <a:endParaRPr lang="ru-RU" dirty="0">
              <a:solidFill>
                <a:schemeClr val="bg1">
                  <a:lumMod val="95000"/>
                  <a:lumOff val="5000"/>
                </a:schemeClr>
              </a:solidFill>
            </a:endParaRPr>
          </a:p>
        </p:txBody>
      </p:sp>
      <p:pic>
        <p:nvPicPr>
          <p:cNvPr id="63490" name="Picture 2" descr="http://cs11345.userapi.com/u12979769/151049632/y_3d3b4a7e.jpg"/>
          <p:cNvPicPr>
            <a:picLocks noGrp="1" noChangeAspect="1" noChangeArrowheads="1"/>
          </p:cNvPicPr>
          <p:nvPr>
            <p:ph type="pic" idx="1"/>
          </p:nvPr>
        </p:nvPicPr>
        <p:blipFill>
          <a:blip r:embed="rId2"/>
          <a:srcRect t="21317" b="21317"/>
          <a:stretch>
            <a:fillRect/>
          </a:stretch>
        </p:blipFill>
        <p:spPr bwMode="auto">
          <a:xfrm>
            <a:off x="0" y="1357298"/>
            <a:ext cx="4253309" cy="3071834"/>
          </a:xfrm>
          <a:prstGeom prst="rect">
            <a:avLst/>
          </a:prstGeom>
          <a:noFill/>
        </p:spPr>
      </p:pic>
      <p:pic>
        <p:nvPicPr>
          <p:cNvPr id="63492" name="Picture 4" descr="http://cs11345.userapi.com/u12979769/151049632/y_1713644f.jpg"/>
          <p:cNvPicPr>
            <a:picLocks noChangeAspect="1" noChangeArrowheads="1"/>
          </p:cNvPicPr>
          <p:nvPr/>
        </p:nvPicPr>
        <p:blipFill>
          <a:blip r:embed="rId3"/>
          <a:srcRect/>
          <a:stretch>
            <a:fillRect/>
          </a:stretch>
        </p:blipFill>
        <p:spPr bwMode="auto">
          <a:xfrm>
            <a:off x="4286248" y="857232"/>
            <a:ext cx="2619351" cy="3681791"/>
          </a:xfrm>
          <a:prstGeom prst="rect">
            <a:avLst/>
          </a:prstGeom>
          <a:noFill/>
        </p:spPr>
      </p:pic>
      <p:sp>
        <p:nvSpPr>
          <p:cNvPr id="8" name="Прямоугольник 7"/>
          <p:cNvSpPr/>
          <p:nvPr/>
        </p:nvSpPr>
        <p:spPr>
          <a:xfrm>
            <a:off x="4214810" y="4572008"/>
            <a:ext cx="4572000" cy="1200329"/>
          </a:xfrm>
          <a:prstGeom prst="rect">
            <a:avLst/>
          </a:prstGeom>
        </p:spPr>
        <p:txBody>
          <a:bodyPr>
            <a:spAutoFit/>
          </a:bodyPr>
          <a:lstStyle/>
          <a:p>
            <a:r>
              <a:rPr lang="ru-RU" dirty="0" smtClean="0"/>
              <a:t>Хомячок надует щечки,</a:t>
            </a:r>
            <a:br>
              <a:rPr lang="ru-RU" dirty="0" smtClean="0"/>
            </a:br>
            <a:r>
              <a:rPr lang="ru-RU" dirty="0" smtClean="0"/>
              <a:t>У него зерно в мешочках.</a:t>
            </a:r>
            <a:br>
              <a:rPr lang="ru-RU" dirty="0" smtClean="0"/>
            </a:br>
            <a:r>
              <a:rPr lang="ru-RU" dirty="0" smtClean="0"/>
              <a:t>Мы надуем щечки тоже,</a:t>
            </a:r>
            <a:br>
              <a:rPr lang="ru-RU" dirty="0" smtClean="0"/>
            </a:br>
            <a:r>
              <a:rPr lang="ru-RU" dirty="0" smtClean="0"/>
              <a:t>Хомячку сейчас поможем.</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3857620" cy="1697139"/>
          </a:xfrm>
        </p:spPr>
        <p:txBody>
          <a:bodyPr>
            <a:normAutofit/>
          </a:bodyPr>
          <a:lstStyle/>
          <a:p>
            <a:r>
              <a:rPr lang="ru-RU" dirty="0" smtClean="0"/>
              <a:t>Учимся делать упражнение, которое логопеды называют «Улыбка».</a:t>
            </a:r>
            <a:br>
              <a:rPr lang="ru-RU" dirty="0" smtClean="0"/>
            </a:br>
            <a:r>
              <a:rPr lang="ru-RU" dirty="0" smtClean="0"/>
              <a:t>Широко разводим уголки губ, обнажив сжатые зубы. Возвращаем губы в спокойное положение. Даем ребенку время для отдыха и расслабления. Предлагаем сглотнуть слюну. Повторяем упражнение 3—4 раза.</a:t>
            </a:r>
            <a:endParaRPr lang="ru-RU" dirty="0"/>
          </a:p>
        </p:txBody>
      </p:sp>
      <p:pic>
        <p:nvPicPr>
          <p:cNvPr id="64514" name="Picture 2" descr="http://cs5182.userapi.com/u12979769/151049632/x_47d3c17d.jpg"/>
          <p:cNvPicPr>
            <a:picLocks noGrp="1" noChangeAspect="1" noChangeArrowheads="1"/>
          </p:cNvPicPr>
          <p:nvPr>
            <p:ph type="pic" idx="1"/>
          </p:nvPr>
        </p:nvPicPr>
        <p:blipFill>
          <a:blip r:embed="rId2"/>
          <a:srcRect t="24112" b="24112"/>
          <a:stretch>
            <a:fillRect/>
          </a:stretch>
        </p:blipFill>
        <p:spPr bwMode="auto">
          <a:xfrm>
            <a:off x="0" y="1714500"/>
            <a:ext cx="5486400" cy="3962400"/>
          </a:xfrm>
          <a:prstGeom prst="rect">
            <a:avLst/>
          </a:prstGeom>
          <a:noFill/>
        </p:spPr>
      </p:pic>
      <p:pic>
        <p:nvPicPr>
          <p:cNvPr id="64516" name="Picture 4" descr="http://cs5182.userapi.com/u12979769/151049632/x_f20b0af4.jpg"/>
          <p:cNvPicPr>
            <a:picLocks noChangeAspect="1" noChangeArrowheads="1"/>
          </p:cNvPicPr>
          <p:nvPr/>
        </p:nvPicPr>
        <p:blipFill>
          <a:blip r:embed="rId3"/>
          <a:srcRect/>
          <a:stretch>
            <a:fillRect/>
          </a:stretch>
        </p:blipFill>
        <p:spPr bwMode="auto">
          <a:xfrm>
            <a:off x="5448300" y="142852"/>
            <a:ext cx="3695700" cy="575310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3714744" cy="1697139"/>
          </a:xfrm>
        </p:spPr>
        <p:txBody>
          <a:bodyPr>
            <a:normAutofit/>
          </a:bodyPr>
          <a:lstStyle/>
          <a:p>
            <a:r>
              <a:rPr lang="ru-RU" dirty="0" smtClean="0"/>
              <a:t>Учимся делать упражнение «Лопата».</a:t>
            </a:r>
            <a:br>
              <a:rPr lang="ru-RU" dirty="0" smtClean="0"/>
            </a:br>
            <a:r>
              <a:rPr lang="ru-RU" dirty="0" smtClean="0"/>
              <a:t>Широко открываем рот. Кладем мягкий спокойный язычок на нижнюю губу. Задерживаем на 3—5 секунд. Убираем язычок. Даем ребенку время для отдыха и расслабления, предлагаем сглотнуть слюну. Повторяем упражнение 3—4 раза.</a:t>
            </a:r>
            <a:endParaRPr lang="ru-RU" dirty="0"/>
          </a:p>
        </p:txBody>
      </p:sp>
      <p:pic>
        <p:nvPicPr>
          <p:cNvPr id="65538" name="Picture 2" descr="http://cs11345.userapi.com/u12979769/151049632/y_3742516f.jpg"/>
          <p:cNvPicPr>
            <a:picLocks noGrp="1" noChangeAspect="1" noChangeArrowheads="1"/>
          </p:cNvPicPr>
          <p:nvPr>
            <p:ph type="pic" idx="1"/>
          </p:nvPr>
        </p:nvPicPr>
        <p:blipFill>
          <a:blip r:embed="rId2"/>
          <a:srcRect t="18766" b="18766"/>
          <a:stretch>
            <a:fillRect/>
          </a:stretch>
        </p:blipFill>
        <p:spPr bwMode="auto">
          <a:xfrm>
            <a:off x="142844" y="1428736"/>
            <a:ext cx="5486400" cy="3962400"/>
          </a:xfrm>
          <a:prstGeom prst="rect">
            <a:avLst/>
          </a:prstGeom>
          <a:noFill/>
        </p:spPr>
      </p:pic>
      <p:pic>
        <p:nvPicPr>
          <p:cNvPr id="65540" name="Picture 4" descr="http://cs11345.userapi.com/u12979769/151049632/y_4e0a639c.jpg"/>
          <p:cNvPicPr>
            <a:picLocks noChangeAspect="1" noChangeArrowheads="1"/>
          </p:cNvPicPr>
          <p:nvPr/>
        </p:nvPicPr>
        <p:blipFill>
          <a:blip r:embed="rId3"/>
          <a:srcRect/>
          <a:stretch>
            <a:fillRect/>
          </a:stretch>
        </p:blipFill>
        <p:spPr bwMode="auto">
          <a:xfrm>
            <a:off x="5208040" y="0"/>
            <a:ext cx="3935960" cy="4357694"/>
          </a:xfrm>
          <a:prstGeom prst="rect">
            <a:avLst/>
          </a:prstGeom>
          <a:noFill/>
        </p:spPr>
      </p:pic>
      <p:sp>
        <p:nvSpPr>
          <p:cNvPr id="7" name="Прямоугольник 6"/>
          <p:cNvSpPr/>
          <p:nvPr/>
        </p:nvSpPr>
        <p:spPr>
          <a:xfrm>
            <a:off x="4071934" y="5429264"/>
            <a:ext cx="4572000" cy="1200329"/>
          </a:xfrm>
          <a:prstGeom prst="rect">
            <a:avLst/>
          </a:prstGeom>
        </p:spPr>
        <p:txBody>
          <a:bodyPr>
            <a:spAutoFit/>
          </a:bodyPr>
          <a:lstStyle/>
          <a:p>
            <a:r>
              <a:rPr lang="ru-RU" dirty="0" smtClean="0"/>
              <a:t>Устала собачка и дышит устало.</a:t>
            </a:r>
            <a:br>
              <a:rPr lang="ru-RU" dirty="0" smtClean="0"/>
            </a:br>
            <a:r>
              <a:rPr lang="ru-RU" dirty="0" smtClean="0"/>
              <a:t>И даже за кошкою бегать не стала.</a:t>
            </a:r>
            <a:br>
              <a:rPr lang="ru-RU" dirty="0" smtClean="0"/>
            </a:br>
            <a:r>
              <a:rPr lang="ru-RU" dirty="0" smtClean="0"/>
              <a:t>Широкий язык отдохнет, полежит,</a:t>
            </a:r>
            <a:br>
              <a:rPr lang="ru-RU" dirty="0" smtClean="0"/>
            </a:br>
            <a:r>
              <a:rPr lang="ru-RU" dirty="0" smtClean="0"/>
              <a:t>И снова собачка за кошкой бежит.</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3786182" cy="1697139"/>
          </a:xfrm>
        </p:spPr>
        <p:txBody>
          <a:bodyPr>
            <a:normAutofit/>
          </a:bodyPr>
          <a:lstStyle/>
          <a:p>
            <a:r>
              <a:rPr lang="ru-RU" dirty="0" smtClean="0"/>
              <a:t>Учимся делать упражнение «Котенок лакает молоко». Широко открываем рот, делаем 4—5 движений широким языком, как бы лакая молоко. Закрываем рот. Убираем язычок. Даем ребенку время для отдыха и расслабления, предлагаем сглотнуть слюну. Повторяем упражнение</a:t>
            </a:r>
            <a:endParaRPr lang="ru-RU" dirty="0"/>
          </a:p>
        </p:txBody>
      </p:sp>
      <p:pic>
        <p:nvPicPr>
          <p:cNvPr id="66562" name="Picture 2" descr="http://cs11345.userapi.com/u12979769/151049632/y_5f243694.jpg"/>
          <p:cNvPicPr>
            <a:picLocks noGrp="1" noChangeAspect="1" noChangeArrowheads="1"/>
          </p:cNvPicPr>
          <p:nvPr>
            <p:ph type="pic" idx="1"/>
          </p:nvPr>
        </p:nvPicPr>
        <p:blipFill>
          <a:blip r:embed="rId2"/>
          <a:srcRect t="18677" b="18677"/>
          <a:stretch>
            <a:fillRect/>
          </a:stretch>
        </p:blipFill>
        <p:spPr bwMode="auto">
          <a:xfrm>
            <a:off x="0" y="1714500"/>
            <a:ext cx="5486400" cy="3962400"/>
          </a:xfrm>
          <a:prstGeom prst="rect">
            <a:avLst/>
          </a:prstGeom>
          <a:noFill/>
        </p:spPr>
      </p:pic>
      <p:pic>
        <p:nvPicPr>
          <p:cNvPr id="66564" name="Picture 4" descr="http://cs11345.userapi.com/u12979769/151049632/y_6ec9fd0b.jpg"/>
          <p:cNvPicPr>
            <a:picLocks noChangeAspect="1" noChangeArrowheads="1"/>
          </p:cNvPicPr>
          <p:nvPr/>
        </p:nvPicPr>
        <p:blipFill>
          <a:blip r:embed="rId3"/>
          <a:srcRect/>
          <a:stretch>
            <a:fillRect/>
          </a:stretch>
        </p:blipFill>
        <p:spPr bwMode="auto">
          <a:xfrm>
            <a:off x="5357818" y="0"/>
            <a:ext cx="3505183" cy="3857652"/>
          </a:xfrm>
          <a:prstGeom prst="rect">
            <a:avLst/>
          </a:prstGeom>
          <a:noFill/>
        </p:spPr>
      </p:pic>
      <p:sp>
        <p:nvSpPr>
          <p:cNvPr id="7" name="Прямоугольник 6"/>
          <p:cNvSpPr/>
          <p:nvPr/>
        </p:nvSpPr>
        <p:spPr>
          <a:xfrm>
            <a:off x="6000760" y="3857628"/>
            <a:ext cx="3143240" cy="1477328"/>
          </a:xfrm>
          <a:prstGeom prst="rect">
            <a:avLst/>
          </a:prstGeom>
        </p:spPr>
        <p:txBody>
          <a:bodyPr wrap="square">
            <a:spAutoFit/>
          </a:bodyPr>
          <a:lstStyle/>
          <a:p>
            <a:r>
              <a:rPr lang="ru-RU" dirty="0" smtClean="0"/>
              <a:t>Котенок любит молоко:</a:t>
            </a:r>
            <a:br>
              <a:rPr lang="ru-RU" dirty="0" smtClean="0"/>
            </a:br>
            <a:r>
              <a:rPr lang="ru-RU" dirty="0" smtClean="0"/>
              <a:t>Нальешь — и нет ни капли вмиг.</a:t>
            </a:r>
            <a:br>
              <a:rPr lang="ru-RU" dirty="0" smtClean="0"/>
            </a:br>
            <a:r>
              <a:rPr lang="ru-RU" dirty="0" smtClean="0"/>
              <a:t>Лакает быстро и легко,</a:t>
            </a:r>
            <a:br>
              <a:rPr lang="ru-RU" dirty="0" smtClean="0"/>
            </a:br>
            <a:r>
              <a:rPr lang="ru-RU" dirty="0" smtClean="0"/>
              <a:t>«Лопаткой» высунув язык.</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half" idx="2"/>
          </p:nvPr>
        </p:nvSpPr>
        <p:spPr>
          <a:xfrm>
            <a:off x="0" y="0"/>
            <a:ext cx="3428992" cy="1697139"/>
          </a:xfrm>
        </p:spPr>
        <p:txBody>
          <a:bodyPr>
            <a:normAutofit/>
          </a:bodyPr>
          <a:lstStyle/>
          <a:p>
            <a:r>
              <a:rPr lang="ru-RU" dirty="0" smtClean="0"/>
              <a:t>Учимся делать упражнение «Чашечка».</a:t>
            </a:r>
            <a:br>
              <a:rPr lang="ru-RU" dirty="0" smtClean="0"/>
            </a:br>
            <a:r>
              <a:rPr lang="ru-RU" dirty="0" smtClean="0"/>
              <a:t>Широко открываем рот, кладем широкий язык на нижнюю губу, загибаем края языка «чашечкой» и медленно поднимаем ее за верхние зубы. Затем предлагаем ребенку опустить язычок, закрыть рот, расслабиться, сглотнуть слюну. Повторяем упражнение 3—4 раза.</a:t>
            </a:r>
            <a:endParaRPr lang="ru-RU" dirty="0"/>
          </a:p>
        </p:txBody>
      </p:sp>
      <p:pic>
        <p:nvPicPr>
          <p:cNvPr id="67586" name="Picture 2" descr="http://cs11345.userapi.com/u12979769/151049632/y_773f5931.jpg"/>
          <p:cNvPicPr>
            <a:picLocks noGrp="1" noChangeAspect="1" noChangeArrowheads="1"/>
          </p:cNvPicPr>
          <p:nvPr>
            <p:ph type="pic" idx="1"/>
          </p:nvPr>
        </p:nvPicPr>
        <p:blipFill>
          <a:blip r:embed="rId2"/>
          <a:srcRect t="19035" b="19035"/>
          <a:stretch>
            <a:fillRect/>
          </a:stretch>
        </p:blipFill>
        <p:spPr bwMode="auto">
          <a:xfrm>
            <a:off x="0" y="1643063"/>
            <a:ext cx="4857752" cy="3962400"/>
          </a:xfrm>
          <a:prstGeom prst="rect">
            <a:avLst/>
          </a:prstGeom>
          <a:noFill/>
        </p:spPr>
      </p:pic>
      <p:pic>
        <p:nvPicPr>
          <p:cNvPr id="67588" name="Picture 4" descr="http://cs11345.userapi.com/u12979769/151049632/y_4549b70f.jpg"/>
          <p:cNvPicPr>
            <a:picLocks noChangeAspect="1" noChangeArrowheads="1"/>
          </p:cNvPicPr>
          <p:nvPr/>
        </p:nvPicPr>
        <p:blipFill>
          <a:blip r:embed="rId3"/>
          <a:srcRect/>
          <a:stretch>
            <a:fillRect/>
          </a:stretch>
        </p:blipFill>
        <p:spPr bwMode="auto">
          <a:xfrm>
            <a:off x="4786314" y="0"/>
            <a:ext cx="3571868" cy="3714752"/>
          </a:xfrm>
          <a:prstGeom prst="rect">
            <a:avLst/>
          </a:prstGeom>
          <a:noFill/>
        </p:spPr>
      </p:pic>
      <p:sp>
        <p:nvSpPr>
          <p:cNvPr id="8" name="Прямоугольник 7"/>
          <p:cNvSpPr/>
          <p:nvPr/>
        </p:nvSpPr>
        <p:spPr>
          <a:xfrm>
            <a:off x="5643570" y="3643315"/>
            <a:ext cx="3500430" cy="1200329"/>
          </a:xfrm>
          <a:prstGeom prst="rect">
            <a:avLst/>
          </a:prstGeom>
        </p:spPr>
        <p:txBody>
          <a:bodyPr wrap="square">
            <a:spAutoFit/>
          </a:bodyPr>
          <a:lstStyle/>
          <a:p>
            <a:r>
              <a:rPr lang="ru-RU" dirty="0" smtClean="0"/>
              <a:t>Язычка загнем края,</a:t>
            </a:r>
            <a:br>
              <a:rPr lang="ru-RU" dirty="0" smtClean="0"/>
            </a:br>
            <a:r>
              <a:rPr lang="ru-RU" dirty="0" smtClean="0"/>
              <a:t>Делай так же, как и я.</a:t>
            </a:r>
            <a:br>
              <a:rPr lang="ru-RU" dirty="0" smtClean="0"/>
            </a:br>
            <a:r>
              <a:rPr lang="ru-RU" dirty="0" smtClean="0"/>
              <a:t>Язычок лежит широкий</a:t>
            </a:r>
            <a:br>
              <a:rPr lang="ru-RU" dirty="0" smtClean="0"/>
            </a:br>
            <a:r>
              <a:rPr lang="ru-RU" dirty="0" smtClean="0"/>
              <a:t>И, как чашечка, глубокий.</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3714744" cy="2643182"/>
          </a:xfrm>
        </p:spPr>
        <p:txBody>
          <a:bodyPr>
            <a:normAutofit/>
          </a:bodyPr>
          <a:lstStyle/>
          <a:p>
            <a:r>
              <a:rPr lang="ru-RU" dirty="0" smtClean="0"/>
              <a:t>Учимся делать упражнение «Качели».</a:t>
            </a:r>
            <a:br>
              <a:rPr lang="ru-RU" dirty="0" smtClean="0"/>
            </a:br>
            <a:r>
              <a:rPr lang="ru-RU" dirty="0" smtClean="0"/>
              <a:t>Широко открываем рот, кладем на нижнюю губу спокойный расслабленный язык, переводим его на верхнюю губу, возвращаем на нижнюю, снова поднимаем на верхнюю. Выполняем 6—8 раз. Убираем язычок, закрываем рот. Даем ребенку время для отдыха и расслабления, предлагаем сглотнуть слюну. Повторяем упражнение 3—4 раза.</a:t>
            </a:r>
            <a:endParaRPr lang="ru-RU" dirty="0"/>
          </a:p>
        </p:txBody>
      </p:sp>
      <p:pic>
        <p:nvPicPr>
          <p:cNvPr id="68610" name="Picture 2" descr="http://cs11345.userapi.com/u12979769/151049632/y_2f37e5d6.jpg"/>
          <p:cNvPicPr>
            <a:picLocks noGrp="1" noChangeAspect="1" noChangeArrowheads="1"/>
          </p:cNvPicPr>
          <p:nvPr>
            <p:ph type="pic" idx="1"/>
          </p:nvPr>
        </p:nvPicPr>
        <p:blipFill>
          <a:blip r:embed="rId2"/>
          <a:srcRect t="15992" b="15992"/>
          <a:stretch>
            <a:fillRect/>
          </a:stretch>
        </p:blipFill>
        <p:spPr bwMode="auto">
          <a:xfrm>
            <a:off x="142844" y="2643182"/>
            <a:ext cx="3058677" cy="3462346"/>
          </a:xfrm>
          <a:prstGeom prst="rect">
            <a:avLst/>
          </a:prstGeom>
          <a:noFill/>
        </p:spPr>
      </p:pic>
      <p:pic>
        <p:nvPicPr>
          <p:cNvPr id="68612" name="Picture 4" descr="http://cs11345.userapi.com/u12979769/151049632/y_77404c4c.jpg"/>
          <p:cNvPicPr>
            <a:picLocks noChangeAspect="1" noChangeArrowheads="1"/>
          </p:cNvPicPr>
          <p:nvPr/>
        </p:nvPicPr>
        <p:blipFill>
          <a:blip r:embed="rId3"/>
          <a:srcRect/>
          <a:stretch>
            <a:fillRect/>
          </a:stretch>
        </p:blipFill>
        <p:spPr bwMode="auto">
          <a:xfrm>
            <a:off x="5000628" y="0"/>
            <a:ext cx="4143372" cy="4214842"/>
          </a:xfrm>
          <a:prstGeom prst="rect">
            <a:avLst/>
          </a:prstGeom>
          <a:noFill/>
        </p:spPr>
      </p:pic>
      <p:sp>
        <p:nvSpPr>
          <p:cNvPr id="7" name="Прямоугольник 6"/>
          <p:cNvSpPr/>
          <p:nvPr/>
        </p:nvSpPr>
        <p:spPr>
          <a:xfrm>
            <a:off x="3929058" y="4643446"/>
            <a:ext cx="4572000" cy="1200329"/>
          </a:xfrm>
          <a:prstGeom prst="rect">
            <a:avLst/>
          </a:prstGeom>
        </p:spPr>
        <p:txBody>
          <a:bodyPr>
            <a:spAutoFit/>
          </a:bodyPr>
          <a:lstStyle/>
          <a:p>
            <a:r>
              <a:rPr lang="ru-RU" dirty="0" smtClean="0"/>
              <a:t>Выше дуба, выше ели</a:t>
            </a:r>
            <a:br>
              <a:rPr lang="ru-RU" dirty="0" smtClean="0"/>
            </a:br>
            <a:r>
              <a:rPr lang="ru-RU" dirty="0" smtClean="0"/>
              <a:t>На качелях мы взлетели.</a:t>
            </a:r>
            <a:br>
              <a:rPr lang="ru-RU" dirty="0" smtClean="0"/>
            </a:br>
            <a:r>
              <a:rPr lang="ru-RU" dirty="0" smtClean="0"/>
              <a:t>А скажите, вы б сумели</a:t>
            </a:r>
            <a:br>
              <a:rPr lang="ru-RU" dirty="0" smtClean="0"/>
            </a:br>
            <a:r>
              <a:rPr lang="ru-RU" dirty="0" smtClean="0"/>
              <a:t>Язычком «качать качели»?</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4214810" cy="2786058"/>
          </a:xfrm>
        </p:spPr>
        <p:txBody>
          <a:bodyPr>
            <a:normAutofit/>
          </a:bodyPr>
          <a:lstStyle/>
          <a:p>
            <a:r>
              <a:rPr lang="ru-RU" dirty="0" smtClean="0"/>
              <a:t>Учимся делать упражнение «Иголочка».</a:t>
            </a:r>
            <a:br>
              <a:rPr lang="ru-RU" dirty="0" smtClean="0"/>
            </a:br>
            <a:r>
              <a:rPr lang="ru-RU" dirty="0" smtClean="0"/>
              <a:t>Широко открываем рот, приподнимаем и вытягиваем вперед тонкий язычок. Фиксируем положение на 3—5 секунд. Убираем язычок, закрываем рот. Даем ребенку время для отдыха и расслабления, предлагаем сглотнуть слюну. Повторяем упражнение 3—4 раза.</a:t>
            </a:r>
          </a:p>
          <a:p>
            <a:r>
              <a:rPr lang="ru-RU" dirty="0" smtClean="0"/>
              <a:t/>
            </a:r>
            <a:br>
              <a:rPr lang="ru-RU" dirty="0" smtClean="0"/>
            </a:br>
            <a:endParaRPr lang="ru-RU" dirty="0"/>
          </a:p>
        </p:txBody>
      </p:sp>
      <p:pic>
        <p:nvPicPr>
          <p:cNvPr id="69634" name="Picture 2" descr="http://cs11345.userapi.com/u12979769/151049632/y_060ac1ec.jpg"/>
          <p:cNvPicPr>
            <a:picLocks noGrp="1" noChangeAspect="1" noChangeArrowheads="1"/>
          </p:cNvPicPr>
          <p:nvPr>
            <p:ph type="pic" idx="1"/>
          </p:nvPr>
        </p:nvPicPr>
        <p:blipFill>
          <a:blip r:embed="rId2"/>
          <a:srcRect t="18453" b="18453"/>
          <a:stretch>
            <a:fillRect/>
          </a:stretch>
        </p:blipFill>
        <p:spPr bwMode="auto">
          <a:xfrm>
            <a:off x="0" y="2786058"/>
            <a:ext cx="5486400" cy="4071942"/>
          </a:xfrm>
          <a:prstGeom prst="rect">
            <a:avLst/>
          </a:prstGeom>
          <a:noFill/>
        </p:spPr>
      </p:pic>
      <p:pic>
        <p:nvPicPr>
          <p:cNvPr id="69636" name="Picture 4" descr="http://cs11345.userapi.com/u12979769/151049632/y_01e0129f.jpg"/>
          <p:cNvPicPr>
            <a:picLocks noChangeAspect="1" noChangeArrowheads="1"/>
          </p:cNvPicPr>
          <p:nvPr/>
        </p:nvPicPr>
        <p:blipFill>
          <a:blip r:embed="rId3"/>
          <a:srcRect/>
          <a:stretch>
            <a:fillRect/>
          </a:stretch>
        </p:blipFill>
        <p:spPr bwMode="auto">
          <a:xfrm>
            <a:off x="5429256" y="0"/>
            <a:ext cx="3714744" cy="4357718"/>
          </a:xfrm>
          <a:prstGeom prst="rect">
            <a:avLst/>
          </a:prstGeom>
          <a:noFill/>
        </p:spPr>
      </p:pic>
      <p:sp>
        <p:nvSpPr>
          <p:cNvPr id="7" name="Прямоугольник 6"/>
          <p:cNvSpPr/>
          <p:nvPr/>
        </p:nvSpPr>
        <p:spPr>
          <a:xfrm>
            <a:off x="5929322" y="4357694"/>
            <a:ext cx="3214678" cy="2308324"/>
          </a:xfrm>
          <a:prstGeom prst="rect">
            <a:avLst/>
          </a:prstGeom>
        </p:spPr>
        <p:txBody>
          <a:bodyPr wrap="square">
            <a:spAutoFit/>
          </a:bodyPr>
          <a:lstStyle/>
          <a:p>
            <a:r>
              <a:rPr lang="ru-RU" dirty="0" smtClean="0"/>
              <a:t>У птички клювик очень колкий</a:t>
            </a:r>
            <a:br>
              <a:rPr lang="ru-RU" dirty="0" smtClean="0"/>
            </a:br>
            <a:r>
              <a:rPr lang="ru-RU" dirty="0" smtClean="0"/>
              <a:t>И тонкий, острый, как иголка.</a:t>
            </a:r>
            <a:br>
              <a:rPr lang="ru-RU" dirty="0" smtClean="0"/>
            </a:br>
            <a:r>
              <a:rPr lang="ru-RU" dirty="0" smtClean="0"/>
              <a:t>Взгляни-ка рядом на страницу:</a:t>
            </a:r>
            <a:br>
              <a:rPr lang="ru-RU" dirty="0" smtClean="0"/>
            </a:br>
            <a:r>
              <a:rPr lang="ru-RU" dirty="0" smtClean="0"/>
              <a:t>Мой язычок — как клюв у птицы.</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4572000" cy="2357430"/>
          </a:xfrm>
        </p:spPr>
        <p:txBody>
          <a:bodyPr>
            <a:normAutofit/>
          </a:bodyPr>
          <a:lstStyle/>
          <a:p>
            <a:r>
              <a:rPr lang="ru-RU" dirty="0" smtClean="0"/>
              <a:t>Учимся делать упражнение «Маятник».</a:t>
            </a:r>
            <a:br>
              <a:rPr lang="ru-RU" dirty="0" smtClean="0"/>
            </a:br>
            <a:r>
              <a:rPr lang="ru-RU" dirty="0" smtClean="0"/>
              <a:t>Открываем рот, растягиваем губы в улыбку, вытягиваем язык, напрягаем его, касаемся острым кончиком языка то левого, то правого уголков губ. Следим, чтобы язык двигался по воздуху, а не по нижней губе, чтобы не качалась нижняя челюсть. Выполняем 6—8 раз. Убираем язычок, закрываем рот. Даем ребенку время для отдыха и расслабления, предлагаем сглотнуть слюну. Повторяем упражнение 3—4 раза.</a:t>
            </a:r>
            <a:endParaRPr lang="ru-RU" dirty="0"/>
          </a:p>
        </p:txBody>
      </p:sp>
      <p:pic>
        <p:nvPicPr>
          <p:cNvPr id="70658" name="Picture 2" descr="http://cs11345.userapi.com/u12979769/151049632/y_61dd99b5.jpg"/>
          <p:cNvPicPr>
            <a:picLocks noGrp="1" noChangeAspect="1" noChangeArrowheads="1"/>
          </p:cNvPicPr>
          <p:nvPr>
            <p:ph type="pic" idx="1"/>
          </p:nvPr>
        </p:nvPicPr>
        <p:blipFill>
          <a:blip r:embed="rId2"/>
          <a:srcRect t="15500" b="15500"/>
          <a:stretch>
            <a:fillRect/>
          </a:stretch>
        </p:blipFill>
        <p:spPr bwMode="auto">
          <a:xfrm>
            <a:off x="0" y="2895600"/>
            <a:ext cx="5486400" cy="3962400"/>
          </a:xfrm>
          <a:prstGeom prst="rect">
            <a:avLst/>
          </a:prstGeom>
          <a:noFill/>
        </p:spPr>
      </p:pic>
      <p:pic>
        <p:nvPicPr>
          <p:cNvPr id="70660" name="Picture 4" descr="http://cs11345.userapi.com/u12979769/151049632/y_9a9d4d2b.jpg"/>
          <p:cNvPicPr>
            <a:picLocks noChangeAspect="1" noChangeArrowheads="1"/>
          </p:cNvPicPr>
          <p:nvPr/>
        </p:nvPicPr>
        <p:blipFill>
          <a:blip r:embed="rId3"/>
          <a:srcRect/>
          <a:stretch>
            <a:fillRect/>
          </a:stretch>
        </p:blipFill>
        <p:spPr bwMode="auto">
          <a:xfrm>
            <a:off x="4643438" y="0"/>
            <a:ext cx="4500562" cy="3143248"/>
          </a:xfrm>
          <a:prstGeom prst="rect">
            <a:avLst/>
          </a:prstGeom>
          <a:noFill/>
        </p:spPr>
      </p:pic>
      <p:sp>
        <p:nvSpPr>
          <p:cNvPr id="7" name="Прямоугольник 6"/>
          <p:cNvSpPr/>
          <p:nvPr/>
        </p:nvSpPr>
        <p:spPr>
          <a:xfrm>
            <a:off x="5857884" y="3214686"/>
            <a:ext cx="3143272" cy="2031325"/>
          </a:xfrm>
          <a:prstGeom prst="rect">
            <a:avLst/>
          </a:prstGeom>
        </p:spPr>
        <p:txBody>
          <a:bodyPr wrap="square">
            <a:spAutoFit/>
          </a:bodyPr>
          <a:lstStyle/>
          <a:p>
            <a:r>
              <a:rPr lang="ru-RU" dirty="0" smtClean="0"/>
              <a:t>Язык, как маятник часов,</a:t>
            </a:r>
            <a:br>
              <a:rPr lang="ru-RU" dirty="0" smtClean="0"/>
            </a:br>
            <a:r>
              <a:rPr lang="ru-RU" dirty="0" smtClean="0"/>
              <a:t>Качаться вновь и вновь готов.</a:t>
            </a:r>
            <a:br>
              <a:rPr lang="ru-RU" dirty="0" smtClean="0"/>
            </a:br>
            <a:r>
              <a:rPr lang="ru-RU" dirty="0" smtClean="0"/>
              <a:t>Котенок улыбается,</a:t>
            </a:r>
            <a:br>
              <a:rPr lang="ru-RU" dirty="0" smtClean="0"/>
            </a:br>
            <a:r>
              <a:rPr lang="ru-RU" dirty="0" smtClean="0"/>
              <a:t>Он, как и ты, старается.</a:t>
            </a:r>
          </a:p>
          <a:p>
            <a:r>
              <a:rPr lang="ru-RU" dirty="0" smtClean="0"/>
              <a:t/>
            </a:r>
            <a:br>
              <a:rPr lang="ru-RU" dirty="0" smtClean="0"/>
            </a:b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4643438" cy="1697139"/>
          </a:xfrm>
        </p:spPr>
        <p:txBody>
          <a:bodyPr>
            <a:normAutofit lnSpcReduction="10000"/>
          </a:bodyPr>
          <a:lstStyle/>
          <a:p>
            <a:r>
              <a:rPr lang="ru-RU" dirty="0" smtClean="0"/>
              <a:t>Учимся делать упражнение «Вкусный мед».</a:t>
            </a:r>
            <a:br>
              <a:rPr lang="ru-RU" dirty="0" smtClean="0"/>
            </a:br>
            <a:r>
              <a:rPr lang="ru-RU" dirty="0" smtClean="0"/>
              <a:t>Широко открываем рот, острым кончиком языка проводим по верхней губе слева направо и обратно. Следим за тем, чтобы не двигалась нижняя челюсть. Выполняем 6—8 раз. Убираем язычок, закрываем рот. Даем ребенку время для отдыха и расслабления, предлагаем сглотнуть слюну. Повторяем упражнение 3—4 раза.</a:t>
            </a:r>
          </a:p>
          <a:p>
            <a:r>
              <a:rPr lang="ru-RU" dirty="0" smtClean="0"/>
              <a:t> </a:t>
            </a:r>
          </a:p>
          <a:p>
            <a:endParaRPr lang="ru-RU" dirty="0"/>
          </a:p>
        </p:txBody>
      </p:sp>
      <p:pic>
        <p:nvPicPr>
          <p:cNvPr id="71682" name="Picture 2" descr="http://cs11345.userapi.com/u12979769/151049632/y_dc7e4640.jpg"/>
          <p:cNvPicPr>
            <a:picLocks noGrp="1" noChangeAspect="1" noChangeArrowheads="1"/>
          </p:cNvPicPr>
          <p:nvPr>
            <p:ph type="pic" idx="1"/>
          </p:nvPr>
        </p:nvPicPr>
        <p:blipFill>
          <a:blip r:embed="rId2"/>
          <a:srcRect t="17111" b="17111"/>
          <a:stretch>
            <a:fillRect/>
          </a:stretch>
        </p:blipFill>
        <p:spPr bwMode="auto">
          <a:xfrm>
            <a:off x="0" y="1428750"/>
            <a:ext cx="4929190" cy="3962400"/>
          </a:xfrm>
          <a:prstGeom prst="rect">
            <a:avLst/>
          </a:prstGeom>
          <a:noFill/>
        </p:spPr>
      </p:pic>
      <p:pic>
        <p:nvPicPr>
          <p:cNvPr id="71684" name="Picture 4" descr="http://cs11345.userapi.com/u12979769/151049632/y_c05b1e40.jpg"/>
          <p:cNvPicPr>
            <a:picLocks noChangeAspect="1" noChangeArrowheads="1"/>
          </p:cNvPicPr>
          <p:nvPr/>
        </p:nvPicPr>
        <p:blipFill>
          <a:blip r:embed="rId3"/>
          <a:srcRect/>
          <a:stretch>
            <a:fillRect/>
          </a:stretch>
        </p:blipFill>
        <p:spPr bwMode="auto">
          <a:xfrm>
            <a:off x="4929190" y="0"/>
            <a:ext cx="3862372" cy="4786322"/>
          </a:xfrm>
          <a:prstGeom prst="rect">
            <a:avLst/>
          </a:prstGeom>
          <a:noFill/>
        </p:spPr>
      </p:pic>
      <p:sp>
        <p:nvSpPr>
          <p:cNvPr id="7" name="Прямоугольник 6"/>
          <p:cNvSpPr/>
          <p:nvPr/>
        </p:nvSpPr>
        <p:spPr>
          <a:xfrm>
            <a:off x="5000628" y="4786322"/>
            <a:ext cx="4000496" cy="1200329"/>
          </a:xfrm>
          <a:prstGeom prst="rect">
            <a:avLst/>
          </a:prstGeom>
        </p:spPr>
        <p:txBody>
          <a:bodyPr wrap="square">
            <a:spAutoFit/>
          </a:bodyPr>
          <a:lstStyle/>
          <a:p>
            <a:r>
              <a:rPr lang="ru-RU" dirty="0" smtClean="0"/>
              <a:t>Знает это весь народ:</a:t>
            </a:r>
            <a:br>
              <a:rPr lang="ru-RU" dirty="0" smtClean="0"/>
            </a:br>
            <a:r>
              <a:rPr lang="ru-RU" dirty="0" smtClean="0"/>
              <a:t>Любит мишка вкусный мед.</a:t>
            </a:r>
            <a:br>
              <a:rPr lang="ru-RU" dirty="0" smtClean="0"/>
            </a:br>
            <a:r>
              <a:rPr lang="ru-RU" dirty="0" smtClean="0"/>
              <a:t>Язычком губу оближет</a:t>
            </a:r>
            <a:br>
              <a:rPr lang="ru-RU" dirty="0" smtClean="0"/>
            </a:br>
            <a:r>
              <a:rPr lang="ru-RU" dirty="0" smtClean="0"/>
              <a:t>И подсядет к меду ближе.</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4357686" cy="1697139"/>
          </a:xfrm>
        </p:spPr>
        <p:txBody>
          <a:bodyPr>
            <a:normAutofit/>
          </a:bodyPr>
          <a:lstStyle/>
          <a:p>
            <a:r>
              <a:rPr lang="ru-RU" dirty="0" smtClean="0"/>
              <a:t>Учимся делать упражнение «Мостик».</a:t>
            </a:r>
            <a:br>
              <a:rPr lang="ru-RU" dirty="0" smtClean="0"/>
            </a:br>
            <a:r>
              <a:rPr lang="ru-RU" dirty="0" smtClean="0"/>
              <a:t>Открываем рот. Выгнув спинку языка, упираем его кончик в нижние зубы изнутри рта. Удерживаем в таком положении 3—5 секунд. Медленно сближаем и сжимаем зубы, закрываем рот. «Мостик» стоит за закрытыми зубами. Затем предлагаем ребенку выпрямить язычок, расслабиться, сглотнуть слюну. Повторяем упражнение 3—4 раза.</a:t>
            </a:r>
            <a:endParaRPr lang="ru-RU" dirty="0"/>
          </a:p>
        </p:txBody>
      </p:sp>
      <p:pic>
        <p:nvPicPr>
          <p:cNvPr id="72706" name="Picture 2" descr="http://cs11345.userapi.com/u12979769/151049632/y_3a0e1353.jpg"/>
          <p:cNvPicPr>
            <a:picLocks noGrp="1" noChangeAspect="1" noChangeArrowheads="1"/>
          </p:cNvPicPr>
          <p:nvPr>
            <p:ph type="pic" idx="1"/>
          </p:nvPr>
        </p:nvPicPr>
        <p:blipFill>
          <a:blip r:embed="rId2"/>
          <a:srcRect t="15589" b="15589"/>
          <a:stretch>
            <a:fillRect/>
          </a:stretch>
        </p:blipFill>
        <p:spPr bwMode="auto">
          <a:xfrm>
            <a:off x="0" y="1714500"/>
            <a:ext cx="5486400" cy="3962400"/>
          </a:xfrm>
          <a:prstGeom prst="rect">
            <a:avLst/>
          </a:prstGeom>
          <a:noFill/>
        </p:spPr>
      </p:pic>
      <p:pic>
        <p:nvPicPr>
          <p:cNvPr id="72708" name="Picture 4" descr="http://cs11345.userapi.com/u12979769/151049632/y_20b3aea3.jpg"/>
          <p:cNvPicPr>
            <a:picLocks noChangeAspect="1" noChangeArrowheads="1"/>
          </p:cNvPicPr>
          <p:nvPr/>
        </p:nvPicPr>
        <p:blipFill>
          <a:blip r:embed="rId3"/>
          <a:srcRect/>
          <a:stretch>
            <a:fillRect/>
          </a:stretch>
        </p:blipFill>
        <p:spPr bwMode="auto">
          <a:xfrm>
            <a:off x="5500694" y="0"/>
            <a:ext cx="3643306" cy="3857604"/>
          </a:xfrm>
          <a:prstGeom prst="rect">
            <a:avLst/>
          </a:prstGeom>
          <a:noFill/>
        </p:spPr>
      </p:pic>
      <p:sp>
        <p:nvSpPr>
          <p:cNvPr id="7" name="Прямоугольник 6"/>
          <p:cNvSpPr/>
          <p:nvPr/>
        </p:nvSpPr>
        <p:spPr>
          <a:xfrm>
            <a:off x="5929322" y="3857629"/>
            <a:ext cx="3000396" cy="1477328"/>
          </a:xfrm>
          <a:prstGeom prst="rect">
            <a:avLst/>
          </a:prstGeom>
        </p:spPr>
        <p:txBody>
          <a:bodyPr wrap="square">
            <a:spAutoFit/>
          </a:bodyPr>
          <a:lstStyle/>
          <a:p>
            <a:r>
              <a:rPr lang="ru-RU" dirty="0" smtClean="0"/>
              <a:t>Выгни язычок, как спинку</a:t>
            </a:r>
            <a:br>
              <a:rPr lang="ru-RU" dirty="0" smtClean="0"/>
            </a:br>
            <a:r>
              <a:rPr lang="ru-RU" dirty="0" smtClean="0"/>
              <a:t>Выгнул этот рыжий кот.</a:t>
            </a:r>
            <a:br>
              <a:rPr lang="ru-RU" dirty="0" smtClean="0"/>
            </a:br>
            <a:r>
              <a:rPr lang="ru-RU" dirty="0" smtClean="0"/>
              <a:t>Ну-ка, рассмотри картинку:</a:t>
            </a:r>
            <a:br>
              <a:rPr lang="ru-RU" dirty="0" smtClean="0"/>
            </a:br>
            <a:r>
              <a:rPr lang="ru-RU" dirty="0" smtClean="0"/>
              <a:t>Он по мостику идет.</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4071934" cy="1697139"/>
          </a:xfrm>
        </p:spPr>
        <p:txBody>
          <a:bodyPr>
            <a:normAutofit/>
          </a:bodyPr>
          <a:lstStyle/>
          <a:p>
            <a:r>
              <a:rPr lang="ru-RU" dirty="0" smtClean="0"/>
              <a:t>Учимся делать упражнение «Орешек».</a:t>
            </a:r>
            <a:br>
              <a:rPr lang="ru-RU" dirty="0" smtClean="0"/>
            </a:br>
            <a:r>
              <a:rPr lang="ru-RU" dirty="0" smtClean="0"/>
              <a:t>При закрытом рте упираем напряженный кончик языка то в левую, то в правую щеку. Выполняем 6—8 раз. Затем даем ребенку время для отдыха и расслабления, предлагаем сглотнуть слюну. Повторяем упражнение 3—4 раза.</a:t>
            </a:r>
            <a:endParaRPr lang="ru-RU" dirty="0"/>
          </a:p>
        </p:txBody>
      </p:sp>
      <p:pic>
        <p:nvPicPr>
          <p:cNvPr id="73730" name="Picture 2" descr="http://cs11345.userapi.com/u12979769/151049632/y_5915b853.jpg"/>
          <p:cNvPicPr>
            <a:picLocks noGrp="1" noChangeAspect="1" noChangeArrowheads="1"/>
          </p:cNvPicPr>
          <p:nvPr>
            <p:ph type="pic" idx="1"/>
          </p:nvPr>
        </p:nvPicPr>
        <p:blipFill>
          <a:blip r:embed="rId2"/>
          <a:srcRect t="18050" b="18050"/>
          <a:stretch>
            <a:fillRect/>
          </a:stretch>
        </p:blipFill>
        <p:spPr bwMode="auto">
          <a:xfrm>
            <a:off x="0" y="1643063"/>
            <a:ext cx="4857752" cy="3962400"/>
          </a:xfrm>
          <a:prstGeom prst="rect">
            <a:avLst/>
          </a:prstGeom>
          <a:noFill/>
        </p:spPr>
      </p:pic>
      <p:pic>
        <p:nvPicPr>
          <p:cNvPr id="73732" name="Picture 4" descr="http://cs11345.userapi.com/u12979769/151049632/y_62a62a4a.jpg"/>
          <p:cNvPicPr>
            <a:picLocks noChangeAspect="1" noChangeArrowheads="1"/>
          </p:cNvPicPr>
          <p:nvPr/>
        </p:nvPicPr>
        <p:blipFill>
          <a:blip r:embed="rId3"/>
          <a:srcRect/>
          <a:stretch>
            <a:fillRect/>
          </a:stretch>
        </p:blipFill>
        <p:spPr bwMode="auto">
          <a:xfrm>
            <a:off x="4857752" y="0"/>
            <a:ext cx="4286248" cy="3929066"/>
          </a:xfrm>
          <a:prstGeom prst="rect">
            <a:avLst/>
          </a:prstGeom>
          <a:noFill/>
        </p:spPr>
      </p:pic>
      <p:sp>
        <p:nvSpPr>
          <p:cNvPr id="7" name="Прямоугольник 6"/>
          <p:cNvSpPr/>
          <p:nvPr/>
        </p:nvSpPr>
        <p:spPr>
          <a:xfrm>
            <a:off x="4929190" y="3929067"/>
            <a:ext cx="3786214" cy="1200329"/>
          </a:xfrm>
          <a:prstGeom prst="rect">
            <a:avLst/>
          </a:prstGeom>
        </p:spPr>
        <p:txBody>
          <a:bodyPr wrap="square">
            <a:spAutoFit/>
          </a:bodyPr>
          <a:lstStyle/>
          <a:p>
            <a:r>
              <a:rPr lang="ru-RU" dirty="0" smtClean="0"/>
              <a:t>Белка щелкает орешки</a:t>
            </a:r>
            <a:br>
              <a:rPr lang="ru-RU" dirty="0" smtClean="0"/>
            </a:br>
            <a:r>
              <a:rPr lang="ru-RU" dirty="0" smtClean="0"/>
              <a:t>Обстоятельно, без спешки.</a:t>
            </a:r>
            <a:br>
              <a:rPr lang="ru-RU" dirty="0" smtClean="0"/>
            </a:br>
            <a:r>
              <a:rPr lang="ru-RU" dirty="0" smtClean="0"/>
              <a:t>Упираем язычок</a:t>
            </a:r>
            <a:br>
              <a:rPr lang="ru-RU" dirty="0" smtClean="0"/>
            </a:br>
            <a:r>
              <a:rPr lang="ru-RU" dirty="0" err="1" smtClean="0"/>
              <a:t>Влево-вправо</a:t>
            </a:r>
            <a:r>
              <a:rPr lang="ru-RU" dirty="0" smtClean="0"/>
              <a:t>, на бочок.</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750" y="0"/>
            <a:ext cx="8229600" cy="1916113"/>
          </a:xfrm>
        </p:spPr>
        <p:txBody>
          <a:bodyPr>
            <a:noAutofit/>
          </a:bodyPr>
          <a:lstStyle/>
          <a:p>
            <a:pPr marL="457200" indent="-457200" algn="just" eaLnBrk="1" fontAlgn="auto" hangingPunct="1">
              <a:spcAft>
                <a:spcPts val="0"/>
              </a:spcAft>
              <a:buFont typeface="Wingdings" pitchFamily="2" charset="2"/>
              <a:buChar char="q"/>
              <a:defRPr/>
            </a:pPr>
            <a:r>
              <a:rPr lang="ru-RU" sz="2800" b="1" dirty="0" smtClean="0">
                <a:solidFill>
                  <a:schemeClr val="accent6">
                    <a:lumMod val="50000"/>
                  </a:schemeClr>
                </a:solidFill>
              </a:rPr>
              <a:t>Рекомендации к проведению артикуляционной гимнастики</a:t>
            </a:r>
            <a:br>
              <a:rPr lang="ru-RU" sz="2800" b="1" dirty="0" smtClean="0">
                <a:solidFill>
                  <a:schemeClr val="accent6">
                    <a:lumMod val="50000"/>
                  </a:schemeClr>
                </a:solidFill>
              </a:rPr>
            </a:br>
            <a:r>
              <a:rPr lang="ru-RU" sz="2800" b="1" dirty="0" smtClean="0"/>
              <a:t/>
            </a:r>
            <a:br>
              <a:rPr lang="ru-RU" sz="2800" b="1" dirty="0" smtClean="0"/>
            </a:br>
            <a:endParaRPr lang="ru-RU" sz="2000" dirty="0"/>
          </a:p>
        </p:txBody>
      </p:sp>
      <p:sp>
        <p:nvSpPr>
          <p:cNvPr id="5" name="Содержимое 4"/>
          <p:cNvSpPr>
            <a:spLocks noGrp="1"/>
          </p:cNvSpPr>
          <p:nvPr>
            <p:ph idx="1"/>
          </p:nvPr>
        </p:nvSpPr>
        <p:spPr>
          <a:xfrm>
            <a:off x="457200" y="2000250"/>
            <a:ext cx="8229600" cy="4324350"/>
          </a:xfrm>
        </p:spPr>
        <p:txBody>
          <a:bodyPr>
            <a:normAutofit lnSpcReduction="10000"/>
          </a:bodyPr>
          <a:lstStyle/>
          <a:p>
            <a:pPr marL="274320" indent="-274320" algn="just" eaLnBrk="1" fontAlgn="auto" hangingPunct="1">
              <a:spcAft>
                <a:spcPts val="0"/>
              </a:spcAft>
              <a:buClr>
                <a:schemeClr val="accent3"/>
              </a:buClr>
              <a:buFont typeface="Wingdings 2"/>
              <a:buChar char=""/>
              <a:defRPr/>
            </a:pPr>
            <a:r>
              <a:rPr lang="ru-RU" sz="2000" b="1" dirty="0" smtClean="0">
                <a:solidFill>
                  <a:srgbClr val="002060"/>
                </a:solidFill>
              </a:rPr>
              <a:t>З</a:t>
            </a:r>
            <a:r>
              <a:rPr lang="ru-RU" sz="2000" dirty="0" smtClean="0">
                <a:solidFill>
                  <a:srgbClr val="002060"/>
                </a:solidFill>
              </a:rPr>
              <a:t>анятия артикуляционной гимнастикой следует проводить ежедневно, в течение 5-7 минут, 3 раза в день</a:t>
            </a:r>
          </a:p>
          <a:p>
            <a:pPr marL="274320" indent="-274320" algn="just" eaLnBrk="1" fontAlgn="auto" hangingPunct="1">
              <a:spcAft>
                <a:spcPts val="0"/>
              </a:spcAft>
              <a:buClr>
                <a:schemeClr val="accent3"/>
              </a:buClr>
              <a:buFont typeface="Wingdings 2"/>
              <a:buChar char=""/>
              <a:defRPr/>
            </a:pPr>
            <a:endParaRPr lang="ru-RU" sz="2000" dirty="0" smtClean="0">
              <a:solidFill>
                <a:srgbClr val="002060"/>
              </a:solidFill>
            </a:endParaRPr>
          </a:p>
          <a:p>
            <a:pPr marL="274320" indent="-274320" algn="just" eaLnBrk="1" fontAlgn="auto" hangingPunct="1">
              <a:spcAft>
                <a:spcPts val="0"/>
              </a:spcAft>
              <a:buClr>
                <a:schemeClr val="accent3"/>
              </a:buClr>
              <a:buFont typeface="Wingdings 2"/>
              <a:buChar char=""/>
              <a:defRPr/>
            </a:pPr>
            <a:r>
              <a:rPr lang="ru-RU" sz="2000" dirty="0" smtClean="0">
                <a:solidFill>
                  <a:srgbClr val="002060"/>
                </a:solidFill>
              </a:rPr>
              <a:t> </a:t>
            </a:r>
            <a:r>
              <a:rPr lang="ru-RU" sz="2000" b="1" dirty="0" smtClean="0">
                <a:solidFill>
                  <a:srgbClr val="002060"/>
                </a:solidFill>
              </a:rPr>
              <a:t>Г</a:t>
            </a:r>
            <a:r>
              <a:rPr lang="ru-RU" sz="2000" dirty="0" smtClean="0">
                <a:solidFill>
                  <a:srgbClr val="002060"/>
                </a:solidFill>
              </a:rPr>
              <a:t>имнастика проводится сидя на стуле перед настольным зеркалом. Плечевой пояс должен быть расслаблен</a:t>
            </a:r>
          </a:p>
          <a:p>
            <a:pPr marL="274320" indent="-274320" algn="just" eaLnBrk="1" fontAlgn="auto" hangingPunct="1">
              <a:spcAft>
                <a:spcPts val="0"/>
              </a:spcAft>
              <a:buClr>
                <a:schemeClr val="accent3"/>
              </a:buClr>
              <a:buFont typeface="Wingdings 2"/>
              <a:buChar char=""/>
              <a:defRPr/>
            </a:pPr>
            <a:endParaRPr lang="ru-RU" sz="2000" dirty="0" smtClean="0">
              <a:solidFill>
                <a:srgbClr val="002060"/>
              </a:solidFill>
            </a:endParaRPr>
          </a:p>
          <a:p>
            <a:pPr marL="274320" indent="-274320" algn="just" eaLnBrk="1" fontAlgn="auto" hangingPunct="1">
              <a:spcAft>
                <a:spcPts val="0"/>
              </a:spcAft>
              <a:buClr>
                <a:schemeClr val="accent3"/>
              </a:buClr>
              <a:buFont typeface="Wingdings 2"/>
              <a:buChar char=""/>
              <a:defRPr/>
            </a:pPr>
            <a:r>
              <a:rPr lang="ru-RU" sz="2000" b="1" dirty="0" smtClean="0">
                <a:solidFill>
                  <a:srgbClr val="002060"/>
                </a:solidFill>
              </a:rPr>
              <a:t>К</a:t>
            </a:r>
            <a:r>
              <a:rPr lang="ru-RU" sz="2000" dirty="0" smtClean="0">
                <a:solidFill>
                  <a:srgbClr val="002060"/>
                </a:solidFill>
              </a:rPr>
              <a:t>аждое упражнение начинать с улыбки(она расслабляет органы артикуляции).После упражнения напоминать ребенку о </a:t>
            </a:r>
            <a:r>
              <a:rPr lang="ru-RU" sz="2000" dirty="0" err="1" smtClean="0">
                <a:solidFill>
                  <a:srgbClr val="002060"/>
                </a:solidFill>
              </a:rPr>
              <a:t>сглатывании</a:t>
            </a:r>
            <a:r>
              <a:rPr lang="ru-RU" sz="2000" dirty="0" smtClean="0">
                <a:solidFill>
                  <a:srgbClr val="002060"/>
                </a:solidFill>
              </a:rPr>
              <a:t> слюны.</a:t>
            </a:r>
          </a:p>
          <a:p>
            <a:pPr marL="274320" indent="-274320" algn="just" eaLnBrk="1" fontAlgn="auto" hangingPunct="1">
              <a:spcAft>
                <a:spcPts val="0"/>
              </a:spcAft>
              <a:buClr>
                <a:schemeClr val="accent3"/>
              </a:buClr>
              <a:buFont typeface="Wingdings 2"/>
              <a:buChar char=""/>
              <a:defRPr/>
            </a:pPr>
            <a:endParaRPr lang="ru-RU" sz="2000" dirty="0" smtClean="0">
              <a:solidFill>
                <a:srgbClr val="002060"/>
              </a:solidFill>
            </a:endParaRPr>
          </a:p>
          <a:p>
            <a:pPr marL="274320" indent="-274320" algn="just" eaLnBrk="1" fontAlgn="auto" hangingPunct="1">
              <a:spcAft>
                <a:spcPts val="0"/>
              </a:spcAft>
              <a:buClr>
                <a:schemeClr val="accent3"/>
              </a:buClr>
              <a:buFont typeface="Wingdings 2"/>
              <a:buChar char=""/>
              <a:defRPr/>
            </a:pPr>
            <a:r>
              <a:rPr lang="ru-RU" sz="2000" b="1" dirty="0" smtClean="0">
                <a:solidFill>
                  <a:srgbClr val="002060"/>
                </a:solidFill>
              </a:rPr>
              <a:t>Г</a:t>
            </a:r>
            <a:r>
              <a:rPr lang="ru-RU" sz="2000" dirty="0" smtClean="0">
                <a:solidFill>
                  <a:srgbClr val="002060"/>
                </a:solidFill>
              </a:rPr>
              <a:t>лавным требованием является выработка умения удерживать нужную артикуляционную позу  в течение определенного времени от 3-15 секунд</a:t>
            </a:r>
            <a:endParaRPr lang="ru-RU" sz="2000" b="1" dirty="0" smtClean="0">
              <a:solidFill>
                <a:srgbClr val="002060"/>
              </a:solidFill>
            </a:endParaRPr>
          </a:p>
          <a:p>
            <a:pPr marL="274320" indent="-274320" algn="just" eaLnBrk="1" fontAlgn="auto" hangingPunct="1">
              <a:spcAft>
                <a:spcPts val="0"/>
              </a:spcAft>
              <a:buClr>
                <a:schemeClr val="accent3"/>
              </a:buClr>
              <a:buFont typeface="Wingdings 2"/>
              <a:buChar char=""/>
              <a:defRPr/>
            </a:pPr>
            <a:endParaRPr lang="ru-RU" sz="24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slide(fromBottom)">
                                      <p:cBhvr>
                                        <p:cTn id="11" dur="1000"/>
                                        <p:tgtEl>
                                          <p:spTgt spid="5">
                                            <p:txEl>
                                              <p:pRg st="0" end="0"/>
                                            </p:txEl>
                                          </p:spTgt>
                                        </p:tgtEl>
                                      </p:cBhvr>
                                    </p:animEffect>
                                  </p:childTnLst>
                                </p:cTn>
                              </p:par>
                            </p:childTnLst>
                          </p:cTn>
                        </p:par>
                        <p:par>
                          <p:cTn id="12" fill="hold">
                            <p:stCondLst>
                              <p:cond delay="2000"/>
                            </p:stCondLst>
                            <p:childTnLst>
                              <p:par>
                                <p:cTn id="13" presetID="12" presetClass="entr" presetSubtype="4"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slide(fromBottom)">
                                      <p:cBhvr>
                                        <p:cTn id="15" dur="1000"/>
                                        <p:tgtEl>
                                          <p:spTgt spid="5">
                                            <p:txEl>
                                              <p:pRg st="2" end="2"/>
                                            </p:txEl>
                                          </p:spTgt>
                                        </p:tgtEl>
                                      </p:cBhvr>
                                    </p:animEffect>
                                  </p:childTnLst>
                                </p:cTn>
                              </p:par>
                            </p:childTnLst>
                          </p:cTn>
                        </p:par>
                        <p:par>
                          <p:cTn id="16" fill="hold">
                            <p:stCondLst>
                              <p:cond delay="3000"/>
                            </p:stCondLst>
                            <p:childTnLst>
                              <p:par>
                                <p:cTn id="17" presetID="12" presetClass="entr" presetSubtype="4" fill="hold" grpId="0"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slide(fromBottom)">
                                      <p:cBhvr>
                                        <p:cTn id="19" dur="1000"/>
                                        <p:tgtEl>
                                          <p:spTgt spid="5">
                                            <p:txEl>
                                              <p:pRg st="4" end="4"/>
                                            </p:txEl>
                                          </p:spTgt>
                                        </p:tgtEl>
                                      </p:cBhvr>
                                    </p:animEffect>
                                  </p:childTnLst>
                                </p:cTn>
                              </p:par>
                            </p:childTnLst>
                          </p:cTn>
                        </p:par>
                        <p:par>
                          <p:cTn id="20" fill="hold">
                            <p:stCondLst>
                              <p:cond delay="4000"/>
                            </p:stCondLst>
                            <p:childTnLst>
                              <p:par>
                                <p:cTn id="21" presetID="12" presetClass="entr" presetSubtype="4" fill="hold" grpId="0" nodeType="after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slide(fromBottom)">
                                      <p:cBhvr>
                                        <p:cTn id="23"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857250"/>
            <a:ext cx="8229600" cy="5467350"/>
          </a:xfrm>
        </p:spPr>
        <p:txBody>
          <a:bodyPr/>
          <a:lstStyle/>
          <a:p>
            <a:pPr algn="just" eaLnBrk="1" hangingPunct="1"/>
            <a:r>
              <a:rPr lang="ru-RU" sz="2400" b="1" dirty="0" smtClean="0">
                <a:solidFill>
                  <a:schemeClr val="accent6">
                    <a:lumMod val="50000"/>
                  </a:schemeClr>
                </a:solidFill>
              </a:rPr>
              <a:t>П</a:t>
            </a:r>
            <a:r>
              <a:rPr lang="ru-RU" sz="2400" dirty="0" smtClean="0">
                <a:solidFill>
                  <a:schemeClr val="accent6">
                    <a:lumMod val="50000"/>
                  </a:schemeClr>
                </a:solidFill>
              </a:rPr>
              <a:t>ереключение с одного движения на другое должно  производиться плавно и быстро</a:t>
            </a:r>
          </a:p>
          <a:p>
            <a:pPr algn="just" eaLnBrk="1" hangingPunct="1"/>
            <a:r>
              <a:rPr lang="ru-RU" sz="2400" b="1" dirty="0" smtClean="0">
                <a:solidFill>
                  <a:schemeClr val="accent6">
                    <a:lumMod val="50000"/>
                  </a:schemeClr>
                </a:solidFill>
              </a:rPr>
              <a:t>В</a:t>
            </a:r>
            <a:r>
              <a:rPr lang="ru-RU" sz="2400" dirty="0" smtClean="0">
                <a:solidFill>
                  <a:schemeClr val="accent6">
                    <a:lumMod val="50000"/>
                  </a:schemeClr>
                </a:solidFill>
              </a:rPr>
              <a:t>ыполнять упражнения нужно точно, следуя описанию, иначе выполнение не имеет смысла</a:t>
            </a:r>
          </a:p>
          <a:p>
            <a:pPr algn="just" eaLnBrk="1" hangingPunct="1"/>
            <a:r>
              <a:rPr lang="ru-RU" sz="2400" b="1" dirty="0" smtClean="0">
                <a:solidFill>
                  <a:schemeClr val="accent6">
                    <a:lumMod val="50000"/>
                  </a:schemeClr>
                </a:solidFill>
              </a:rPr>
              <a:t>Д</a:t>
            </a:r>
            <a:r>
              <a:rPr lang="ru-RU" sz="2400" dirty="0" smtClean="0">
                <a:solidFill>
                  <a:schemeClr val="accent6">
                    <a:lumMod val="50000"/>
                  </a:schemeClr>
                </a:solidFill>
              </a:rPr>
              <a:t>вижения должными быть легкими, плавными, без толчков и подергиваний и дрожания</a:t>
            </a:r>
          </a:p>
          <a:p>
            <a:pPr algn="just" eaLnBrk="1" hangingPunct="1"/>
            <a:r>
              <a:rPr lang="ru-RU" sz="2400" b="1" dirty="0" smtClean="0">
                <a:solidFill>
                  <a:schemeClr val="accent6">
                    <a:lumMod val="50000"/>
                  </a:schemeClr>
                </a:solidFill>
              </a:rPr>
              <a:t>В</a:t>
            </a:r>
            <a:r>
              <a:rPr lang="ru-RU" sz="2400" dirty="0" smtClean="0">
                <a:solidFill>
                  <a:schemeClr val="accent6">
                    <a:lumMod val="50000"/>
                  </a:schemeClr>
                </a:solidFill>
              </a:rPr>
              <a:t>новь разучиваемые упражнения  выполняются сначала медленно, затем в более быстром темпе под счет</a:t>
            </a:r>
          </a:p>
          <a:p>
            <a:pPr algn="just" eaLnBrk="1" hangingPunct="1"/>
            <a:r>
              <a:rPr lang="ru-RU" sz="2400" b="1" dirty="0" smtClean="0">
                <a:solidFill>
                  <a:schemeClr val="accent6">
                    <a:lumMod val="50000"/>
                  </a:schemeClr>
                </a:solidFill>
              </a:rPr>
              <a:t>С</a:t>
            </a:r>
            <a:r>
              <a:rPr lang="ru-RU" sz="2400" dirty="0" smtClean="0">
                <a:solidFill>
                  <a:schemeClr val="accent6">
                    <a:lumMod val="50000"/>
                  </a:schemeClr>
                </a:solidFill>
              </a:rPr>
              <a:t>ледует следить за равномерным участием левой и правой половины языка, губ</a:t>
            </a:r>
          </a:p>
          <a:p>
            <a:pPr algn="just" eaLnBrk="1" hangingPunct="1"/>
            <a:r>
              <a:rPr lang="ru-RU" sz="2400" dirty="0" smtClean="0">
                <a:solidFill>
                  <a:schemeClr val="accent6">
                    <a:lumMod val="50000"/>
                  </a:schemeClr>
                </a:solidFill>
              </a:rPr>
              <a:t>Полезно задавать ребенку вопросы: Что делают губы? Что делает язычок? Где он находится, вверху или внизу?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1000"/>
                                        <p:tgtEl>
                                          <p:spTgt spid="5">
                                            <p:txEl>
                                              <p:pRg st="0" end="0"/>
                                            </p:txEl>
                                          </p:spTgt>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down)">
                                      <p:cBhvr>
                                        <p:cTn id="11" dur="1000"/>
                                        <p:tgtEl>
                                          <p:spTgt spid="5">
                                            <p:txEl>
                                              <p:pRg st="1" end="1"/>
                                            </p:txEl>
                                          </p:spTgt>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down)">
                                      <p:cBhvr>
                                        <p:cTn id="15" dur="1000"/>
                                        <p:tgtEl>
                                          <p:spTgt spid="5">
                                            <p:txEl>
                                              <p:pRg st="2" end="2"/>
                                            </p:txEl>
                                          </p:spTgt>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down)">
                                      <p:cBhvr>
                                        <p:cTn id="19" dur="1000"/>
                                        <p:tgtEl>
                                          <p:spTgt spid="5">
                                            <p:txEl>
                                              <p:pRg st="3" end="3"/>
                                            </p:txEl>
                                          </p:spTgt>
                                        </p:tgtEl>
                                      </p:cBhvr>
                                    </p:animEffect>
                                  </p:childTnLst>
                                </p:cTn>
                              </p:par>
                            </p:childTnLst>
                          </p:cTn>
                        </p:par>
                        <p:par>
                          <p:cTn id="20" fill="hold">
                            <p:stCondLst>
                              <p:cond delay="4000"/>
                            </p:stCondLst>
                            <p:childTnLst>
                              <p:par>
                                <p:cTn id="21" presetID="22" presetClass="entr" presetSubtype="4"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down)">
                                      <p:cBhvr>
                                        <p:cTn id="23" dur="1000"/>
                                        <p:tgtEl>
                                          <p:spTgt spid="5">
                                            <p:txEl>
                                              <p:pRg st="4" end="4"/>
                                            </p:txEl>
                                          </p:spTgt>
                                        </p:tgtEl>
                                      </p:cBhvr>
                                    </p:animEffect>
                                  </p:childTnLst>
                                </p:cTn>
                              </p:par>
                            </p:childTnLst>
                          </p:cTn>
                        </p:par>
                        <p:par>
                          <p:cTn id="24" fill="hold">
                            <p:stCondLst>
                              <p:cond delay="5000"/>
                            </p:stCondLst>
                            <p:childTnLst>
                              <p:par>
                                <p:cTn id="25" presetID="22" presetClass="entr" presetSubtype="4" fill="hold" grpId="0"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down)">
                                      <p:cBhvr>
                                        <p:cTn id="27"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28736"/>
            <a:ext cx="3000364" cy="2786082"/>
          </a:xfrm>
        </p:spPr>
        <p:txBody>
          <a:bodyPr>
            <a:normAutofit/>
          </a:bodyPr>
          <a:lstStyle/>
          <a:p>
            <a:r>
              <a:rPr lang="ru-RU" dirty="0" smtClean="0"/>
              <a:t>Формирование речевого </a:t>
            </a:r>
            <a:r>
              <a:rPr lang="ru-RU" dirty="0" smtClean="0"/>
              <a:t>дыхания</a:t>
            </a:r>
            <a:r>
              <a:rPr lang="ru-RU" smtClean="0"/>
              <a:t>, целенаправленной </a:t>
            </a:r>
            <a:r>
              <a:rPr lang="ru-RU" dirty="0" smtClean="0"/>
              <a:t>воздушной струи</a:t>
            </a:r>
            <a:endParaRPr lang="ru-RU" dirty="0"/>
          </a:p>
        </p:txBody>
      </p:sp>
      <p:pic>
        <p:nvPicPr>
          <p:cNvPr id="49154" name="Picture 2" descr="https://i.ytimg.com/vi/i0hXLliom9M/maxresdefault.jpg"/>
          <p:cNvPicPr>
            <a:picLocks noGrp="1" noChangeAspect="1" noChangeArrowheads="1"/>
          </p:cNvPicPr>
          <p:nvPr>
            <p:ph type="pic" idx="1"/>
          </p:nvPr>
        </p:nvPicPr>
        <p:blipFill>
          <a:blip r:embed="rId2"/>
          <a:srcRect l="16957" r="16957"/>
          <a:stretch>
            <a:fillRect/>
          </a:stretch>
        </p:blipFill>
        <p:spPr bwMode="auto">
          <a:xfrm rot="420000">
            <a:off x="5151570" y="1481146"/>
            <a:ext cx="4617720" cy="393192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704850"/>
            <a:ext cx="8229600" cy="852488"/>
          </a:xfrm>
        </p:spPr>
        <p:txBody>
          <a:bodyPr>
            <a:normAutofit fontScale="90000"/>
          </a:bodyPr>
          <a:lstStyle/>
          <a:p>
            <a:pPr algn="ctr" eaLnBrk="1" fontAlgn="auto" hangingPunct="1">
              <a:spcAft>
                <a:spcPts val="0"/>
              </a:spcAft>
              <a:defRPr/>
            </a:pPr>
            <a:r>
              <a:rPr lang="ru-RU" sz="1800" dirty="0"/>
              <a:t> </a:t>
            </a:r>
            <a:br>
              <a:rPr lang="ru-RU" sz="1800" dirty="0"/>
            </a:br>
            <a:r>
              <a:rPr lang="ru-RU" sz="3100" dirty="0">
                <a:solidFill>
                  <a:schemeClr val="accent6">
                    <a:lumMod val="50000"/>
                  </a:schemeClr>
                </a:solidFill>
              </a:rPr>
              <a:t> </a:t>
            </a:r>
            <a:r>
              <a:rPr lang="ru-RU" sz="3100" b="1" dirty="0">
                <a:solidFill>
                  <a:schemeClr val="accent6">
                    <a:lumMod val="50000"/>
                  </a:schemeClr>
                </a:solidFill>
              </a:rPr>
              <a:t>УПРАЖНЕНИЯ ДЛЯ РЕЧЕВОГО ДЫХАНИЯ</a:t>
            </a:r>
            <a:r>
              <a:rPr lang="ru-RU" sz="3100" dirty="0">
                <a:solidFill>
                  <a:schemeClr val="accent6">
                    <a:lumMod val="50000"/>
                  </a:schemeClr>
                </a:solidFill>
              </a:rPr>
              <a:t/>
            </a:r>
            <a:br>
              <a:rPr lang="ru-RU" sz="3100" dirty="0">
                <a:solidFill>
                  <a:schemeClr val="accent6">
                    <a:lumMod val="50000"/>
                  </a:schemeClr>
                </a:solidFill>
              </a:rPr>
            </a:br>
            <a:r>
              <a:rPr lang="ru-RU" sz="1800" dirty="0"/>
              <a:t/>
            </a:r>
            <a:br>
              <a:rPr lang="ru-RU" sz="1800" dirty="0"/>
            </a:br>
            <a:endParaRPr lang="ru-RU" sz="1800" dirty="0"/>
          </a:p>
        </p:txBody>
      </p:sp>
      <p:sp>
        <p:nvSpPr>
          <p:cNvPr id="6" name="Объект 5"/>
          <p:cNvSpPr>
            <a:spLocks noGrp="1"/>
          </p:cNvSpPr>
          <p:nvPr>
            <p:ph idx="1"/>
          </p:nvPr>
        </p:nvSpPr>
        <p:spPr>
          <a:xfrm>
            <a:off x="468313" y="1989138"/>
            <a:ext cx="8229600" cy="4389437"/>
          </a:xfrm>
        </p:spPr>
        <p:txBody>
          <a:bodyPr>
            <a:normAutofit fontScale="25000" lnSpcReduction="20000"/>
          </a:bodyPr>
          <a:lstStyle/>
          <a:p>
            <a:pPr marL="274320" indent="-274320" eaLnBrk="1" fontAlgn="auto" hangingPunct="1">
              <a:spcAft>
                <a:spcPts val="0"/>
              </a:spcAft>
              <a:buClr>
                <a:schemeClr val="accent3"/>
              </a:buClr>
              <a:buFont typeface="Wingdings 2"/>
              <a:buChar char=""/>
              <a:defRPr/>
            </a:pPr>
            <a:r>
              <a:rPr lang="ru-RU" sz="9600" dirty="0" smtClean="0">
                <a:solidFill>
                  <a:srgbClr val="5B052C"/>
                </a:solidFill>
              </a:rPr>
              <a:t>Футбол</a:t>
            </a:r>
            <a:r>
              <a:rPr lang="ru-RU" sz="2800" dirty="0"/>
              <a:t/>
            </a:r>
            <a:br>
              <a:rPr lang="ru-RU" sz="2800" dirty="0"/>
            </a:br>
            <a:r>
              <a:rPr lang="ru-RU" sz="9600" dirty="0">
                <a:solidFill>
                  <a:srgbClr val="002060"/>
                </a:solidFill>
              </a:rPr>
              <a:t>Скатать ватный шарик и поставить два кубика в качестве ворот. Ребенок должен, дуя на шарик, загнать его в ворота</a:t>
            </a:r>
            <a:r>
              <a:rPr lang="ru-RU" sz="9600" dirty="0"/>
              <a:t>. </a:t>
            </a:r>
            <a:endParaRPr lang="ru-RU" sz="9600" dirty="0" smtClean="0"/>
          </a:p>
          <a:p>
            <a:pPr marL="274320" indent="-274320" eaLnBrk="1" fontAlgn="auto" hangingPunct="1">
              <a:spcAft>
                <a:spcPts val="0"/>
              </a:spcAft>
              <a:buClr>
                <a:schemeClr val="accent3"/>
              </a:buClr>
              <a:buFont typeface="Wingdings 2"/>
              <a:buChar char=""/>
              <a:defRPr/>
            </a:pPr>
            <a:r>
              <a:rPr lang="ru-RU" sz="9600" dirty="0"/>
              <a:t/>
            </a:r>
            <a:br>
              <a:rPr lang="ru-RU" sz="9600" dirty="0"/>
            </a:br>
            <a:r>
              <a:rPr lang="ru-RU" sz="9600" dirty="0" smtClean="0">
                <a:solidFill>
                  <a:srgbClr val="5B052C"/>
                </a:solidFill>
              </a:rPr>
              <a:t>Ветряная </a:t>
            </a:r>
            <a:r>
              <a:rPr lang="ru-RU" sz="9600" dirty="0">
                <a:solidFill>
                  <a:srgbClr val="5B052C"/>
                </a:solidFill>
              </a:rPr>
              <a:t>мельница</a:t>
            </a:r>
            <a:br>
              <a:rPr lang="ru-RU" sz="9600" dirty="0">
                <a:solidFill>
                  <a:srgbClr val="5B052C"/>
                </a:solidFill>
              </a:rPr>
            </a:br>
            <a:r>
              <a:rPr lang="ru-RU" sz="9600" dirty="0">
                <a:solidFill>
                  <a:srgbClr val="002060"/>
                </a:solidFill>
              </a:rPr>
              <a:t>Ребенок дует на лопасти игрушки-вертушки или мельницы из песочного набора. </a:t>
            </a:r>
            <a:endParaRPr lang="ru-RU" sz="9600" dirty="0" smtClean="0">
              <a:solidFill>
                <a:srgbClr val="002060"/>
              </a:solidFill>
            </a:endParaRPr>
          </a:p>
          <a:p>
            <a:pPr marL="274320" indent="-274320" eaLnBrk="1" fontAlgn="auto" hangingPunct="1">
              <a:spcAft>
                <a:spcPts val="0"/>
              </a:spcAft>
              <a:buClr>
                <a:schemeClr val="accent3"/>
              </a:buClr>
              <a:buFont typeface="Wingdings 2"/>
              <a:buChar char=""/>
              <a:defRPr/>
            </a:pPr>
            <a:r>
              <a:rPr lang="ru-RU" sz="9600" dirty="0">
                <a:solidFill>
                  <a:srgbClr val="002060"/>
                </a:solidFill>
              </a:rPr>
              <a:t/>
            </a:r>
            <a:br>
              <a:rPr lang="ru-RU" sz="9600" dirty="0">
                <a:solidFill>
                  <a:srgbClr val="002060"/>
                </a:solidFill>
              </a:rPr>
            </a:br>
            <a:r>
              <a:rPr lang="ru-RU" sz="9600" dirty="0" smtClean="0">
                <a:solidFill>
                  <a:srgbClr val="5B052C"/>
                </a:solidFill>
              </a:rPr>
              <a:t>Снегопад</a:t>
            </a:r>
            <a:r>
              <a:rPr lang="ru-RU" sz="9600" dirty="0"/>
              <a:t/>
            </a:r>
            <a:br>
              <a:rPr lang="ru-RU" sz="9600" dirty="0"/>
            </a:br>
            <a:r>
              <a:rPr lang="ru-RU" sz="9600" dirty="0">
                <a:solidFill>
                  <a:srgbClr val="002060"/>
                </a:solidFill>
              </a:rPr>
              <a:t>Сделать снежинки из ваты (рыхлые комочки). Объяснить ребенку, что такое снегопад и предложить ребенку сдувать "снежинки" с ладони. </a:t>
            </a:r>
            <a:endParaRPr lang="ru-RU" sz="9600" dirty="0" smtClean="0">
              <a:solidFill>
                <a:srgbClr val="002060"/>
              </a:solidFill>
            </a:endParaRPr>
          </a:p>
          <a:p>
            <a:pPr marL="274320" indent="-274320" eaLnBrk="1" fontAlgn="auto" hangingPunct="1">
              <a:spcAft>
                <a:spcPts val="0"/>
              </a:spcAft>
              <a:buClr>
                <a:schemeClr val="accent3"/>
              </a:buClr>
              <a:buFont typeface="Wingdings 2"/>
              <a:buChar char=""/>
              <a:defRPr/>
            </a:pPr>
            <a:endParaRPr lang="ru-RU" sz="9600" dirty="0">
              <a:solidFill>
                <a:srgbClr val="002060"/>
              </a:solidFill>
            </a:endParaRPr>
          </a:p>
          <a:p>
            <a:pPr marL="274320" indent="-274320" eaLnBrk="1" fontAlgn="auto" hangingPunct="1">
              <a:spcAft>
                <a:spcPts val="0"/>
              </a:spcAft>
              <a:buClr>
                <a:schemeClr val="accent3"/>
              </a:buClr>
              <a:buFont typeface="Wingdings 2"/>
              <a:buChar char=""/>
              <a:defRPr/>
            </a:pPr>
            <a:endParaRPr lang="ru-RU" sz="9600" dirty="0" smtClean="0">
              <a:solidFill>
                <a:srgbClr val="002060"/>
              </a:solidFill>
            </a:endParaRPr>
          </a:p>
          <a:p>
            <a:pPr marL="274320" indent="-274320" eaLnBrk="1" fontAlgn="auto" hangingPunct="1">
              <a:spcAft>
                <a:spcPts val="0"/>
              </a:spcAft>
              <a:buClr>
                <a:schemeClr val="accent3"/>
              </a:buClr>
              <a:buFont typeface="Wingdings 2"/>
              <a:buChar char=""/>
              <a:defRPr/>
            </a:pPr>
            <a:r>
              <a:rPr lang="ru-RU" sz="9600" dirty="0">
                <a:solidFill>
                  <a:srgbClr val="002060"/>
                </a:solidFill>
              </a:rPr>
              <a:t/>
            </a:r>
            <a:br>
              <a:rPr lang="ru-RU" sz="9600" dirty="0">
                <a:solidFill>
                  <a:srgbClr val="002060"/>
                </a:solidFill>
              </a:rPr>
            </a:b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strips(downLeft)">
                                      <p:cBhvr>
                                        <p:cTn id="11" dur="750"/>
                                        <p:tgtEl>
                                          <p:spTgt spid="6">
                                            <p:txEl>
                                              <p:pRg st="0" end="0"/>
                                            </p:txEl>
                                          </p:spTgt>
                                        </p:tgtEl>
                                      </p:cBhvr>
                                    </p:animEffect>
                                  </p:childTnLst>
                                </p:cTn>
                              </p:par>
                            </p:childTnLst>
                          </p:cTn>
                        </p:par>
                        <p:par>
                          <p:cTn id="12" fill="hold">
                            <p:stCondLst>
                              <p:cond delay="1250"/>
                            </p:stCondLst>
                            <p:childTnLst>
                              <p:par>
                                <p:cTn id="13" presetID="18" presetClass="entr" presetSubtype="12" fill="hold" grpId="0"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strips(downLeft)">
                                      <p:cBhvr>
                                        <p:cTn id="15" dur="750"/>
                                        <p:tgtEl>
                                          <p:spTgt spid="6">
                                            <p:txEl>
                                              <p:pRg st="1" end="1"/>
                                            </p:txEl>
                                          </p:spTgt>
                                        </p:tgtEl>
                                      </p:cBhvr>
                                    </p:animEffect>
                                  </p:childTnLst>
                                </p:cTn>
                              </p:par>
                            </p:childTnLst>
                          </p:cTn>
                        </p:par>
                        <p:par>
                          <p:cTn id="16" fill="hold">
                            <p:stCondLst>
                              <p:cond delay="2000"/>
                            </p:stCondLst>
                            <p:childTnLst>
                              <p:par>
                                <p:cTn id="17" presetID="18" presetClass="entr" presetSubtype="12" fill="hold" grpId="0"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strips(downLeft)">
                                      <p:cBhvr>
                                        <p:cTn id="19" dur="750"/>
                                        <p:tgtEl>
                                          <p:spTgt spid="6">
                                            <p:txEl>
                                              <p:pRg st="2" end="2"/>
                                            </p:txEl>
                                          </p:spTgt>
                                        </p:tgtEl>
                                      </p:cBhvr>
                                    </p:animEffect>
                                  </p:childTnLst>
                                </p:cTn>
                              </p:par>
                            </p:childTnLst>
                          </p:cTn>
                        </p:par>
                        <p:par>
                          <p:cTn id="20" fill="hold">
                            <p:stCondLst>
                              <p:cond delay="2750"/>
                            </p:stCondLst>
                            <p:childTnLst>
                              <p:par>
                                <p:cTn id="21" presetID="18" presetClass="entr" presetSubtype="12" fill="hold" grpId="0" nodeType="after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strips(downLeft)">
                                      <p:cBhvr>
                                        <p:cTn id="23" dur="75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457200" y="836613"/>
            <a:ext cx="8229600" cy="5487987"/>
          </a:xfrm>
        </p:spPr>
        <p:txBody>
          <a:bodyPr>
            <a:normAutofit fontScale="25000" lnSpcReduction="20000"/>
          </a:bodyPr>
          <a:lstStyle/>
          <a:p>
            <a:pPr marL="0" indent="0" algn="ctr" eaLnBrk="1" fontAlgn="auto" hangingPunct="1">
              <a:spcAft>
                <a:spcPts val="0"/>
              </a:spcAft>
              <a:buClr>
                <a:schemeClr val="accent3"/>
              </a:buClr>
              <a:buFont typeface="Wingdings 2"/>
              <a:buNone/>
              <a:defRPr/>
            </a:pPr>
            <a:r>
              <a:rPr lang="ru-RU" sz="2800" dirty="0"/>
              <a:t/>
            </a:r>
            <a:br>
              <a:rPr lang="ru-RU" sz="2800" dirty="0"/>
            </a:br>
            <a:r>
              <a:rPr lang="ru-RU" sz="2800" dirty="0"/>
              <a:t> </a:t>
            </a:r>
            <a:br>
              <a:rPr lang="ru-RU" sz="2800" dirty="0"/>
            </a:br>
            <a:r>
              <a:rPr lang="ru-RU" sz="9600" dirty="0" smtClean="0">
                <a:solidFill>
                  <a:srgbClr val="002060"/>
                </a:solidFill>
              </a:rPr>
              <a:t> </a:t>
            </a:r>
            <a:r>
              <a:rPr lang="ru-RU" sz="12800" dirty="0" smtClean="0">
                <a:solidFill>
                  <a:schemeClr val="accent6">
                    <a:lumMod val="50000"/>
                  </a:schemeClr>
                </a:solidFill>
              </a:rPr>
              <a:t>Техника </a:t>
            </a:r>
            <a:r>
              <a:rPr lang="ru-RU" sz="12800" dirty="0">
                <a:solidFill>
                  <a:schemeClr val="accent6">
                    <a:lumMod val="50000"/>
                  </a:schemeClr>
                </a:solidFill>
              </a:rPr>
              <a:t>выполнения упражнений</a:t>
            </a:r>
            <a:r>
              <a:rPr lang="ru-RU" sz="12800" dirty="0" smtClean="0">
                <a:solidFill>
                  <a:srgbClr val="5B052C"/>
                </a:solidFill>
              </a:rPr>
              <a:t>:</a:t>
            </a:r>
          </a:p>
          <a:p>
            <a:pPr marL="0" indent="0" algn="ctr" eaLnBrk="1" fontAlgn="auto" hangingPunct="1">
              <a:spcAft>
                <a:spcPts val="0"/>
              </a:spcAft>
              <a:buClr>
                <a:schemeClr val="accent3"/>
              </a:buClr>
              <a:buFont typeface="Wingdings 2"/>
              <a:buNone/>
              <a:defRPr/>
            </a:pPr>
            <a:r>
              <a:rPr lang="ru-RU" sz="12800" dirty="0">
                <a:solidFill>
                  <a:srgbClr val="5B052C"/>
                </a:solidFill>
              </a:rPr>
              <a:t/>
            </a:r>
            <a:br>
              <a:rPr lang="ru-RU" sz="12800" dirty="0">
                <a:solidFill>
                  <a:srgbClr val="5B052C"/>
                </a:solidFill>
              </a:rPr>
            </a:br>
            <a:r>
              <a:rPr lang="ru-RU" sz="9600" dirty="0">
                <a:solidFill>
                  <a:srgbClr val="FF0000"/>
                </a:solidFill>
              </a:rPr>
              <a:t>воздух набирать через нос</a:t>
            </a:r>
            <a:br>
              <a:rPr lang="ru-RU" sz="9600" dirty="0">
                <a:solidFill>
                  <a:srgbClr val="FF0000"/>
                </a:solidFill>
              </a:rPr>
            </a:br>
            <a:r>
              <a:rPr lang="ru-RU" sz="9600" dirty="0">
                <a:solidFill>
                  <a:srgbClr val="FF0000"/>
                </a:solidFill>
              </a:rPr>
              <a:t>плечи не поднимать</a:t>
            </a:r>
            <a:br>
              <a:rPr lang="ru-RU" sz="9600" dirty="0">
                <a:solidFill>
                  <a:srgbClr val="FF0000"/>
                </a:solidFill>
              </a:rPr>
            </a:br>
            <a:r>
              <a:rPr lang="ru-RU" sz="9600" dirty="0">
                <a:solidFill>
                  <a:srgbClr val="FF0000"/>
                </a:solidFill>
              </a:rPr>
              <a:t>выдох должен быть длительным и плавным</a:t>
            </a:r>
            <a:br>
              <a:rPr lang="ru-RU" sz="9600" dirty="0">
                <a:solidFill>
                  <a:srgbClr val="FF0000"/>
                </a:solidFill>
              </a:rPr>
            </a:br>
            <a:r>
              <a:rPr lang="ru-RU" sz="9600" dirty="0">
                <a:solidFill>
                  <a:srgbClr val="FF0000"/>
                </a:solidFill>
              </a:rPr>
              <a:t>необходимо следить, за тем, чтобы не надувались щеки (для начала их можно придерживать руками)</a:t>
            </a:r>
            <a:br>
              <a:rPr lang="ru-RU" sz="9600" dirty="0">
                <a:solidFill>
                  <a:srgbClr val="FF0000"/>
                </a:solidFill>
              </a:rPr>
            </a:br>
            <a:r>
              <a:rPr lang="ru-RU" sz="9600" dirty="0">
                <a:solidFill>
                  <a:srgbClr val="FF0000"/>
                </a:solidFill>
              </a:rPr>
              <a:t>нельзя много раз подряд повторять упражнения, так как это может привести к </a:t>
            </a:r>
            <a:r>
              <a:rPr lang="ru-RU" sz="9600" dirty="0">
                <a:solidFill>
                  <a:srgbClr val="002060"/>
                </a:solidFill>
              </a:rPr>
              <a:t>головокружению</a:t>
            </a:r>
            <a:br>
              <a:rPr lang="ru-RU" sz="9600" dirty="0">
                <a:solidFill>
                  <a:srgbClr val="002060"/>
                </a:solidFill>
              </a:rPr>
            </a:br>
            <a:endParaRPr lang="ru-RU" sz="9600" dirty="0">
              <a:solidFill>
                <a:srgbClr val="002060"/>
              </a:solidFill>
            </a:endParaRPr>
          </a:p>
        </p:txBody>
      </p:sp>
      <p:pic>
        <p:nvPicPr>
          <p:cNvPr id="7" name="Рисунок 6" descr="http://raduga-pict.narod.ru/deti/raduga-pict.narod.ru_w63.jpg"/>
          <p:cNvPicPr/>
          <p:nvPr/>
        </p:nvPicPr>
        <p:blipFill>
          <a:blip r:embed="rId2" cstate="print">
            <a:extLst/>
          </a:blip>
          <a:srcRect/>
          <a:stretch>
            <a:fillRect/>
          </a:stretch>
        </p:blipFill>
        <p:spPr bwMode="auto">
          <a:xfrm>
            <a:off x="0" y="5627024"/>
            <a:ext cx="1714512" cy="1230976"/>
          </a:xfrm>
          <a:prstGeom prst="rect">
            <a:avLst/>
          </a:prstGeom>
          <a:ln w="76200">
            <a:solidFill>
              <a:schemeClr val="accent2">
                <a:lumMod val="20000"/>
                <a:lumOff val="80000"/>
              </a:schemeClr>
            </a:solidFill>
          </a:ln>
          <a:effectLst>
            <a:glow rad="228600">
              <a:schemeClr val="accent4">
                <a:satMod val="175000"/>
                <a:alpha val="40000"/>
              </a:schemeClr>
            </a:glow>
          </a:effectLst>
        </p:spPr>
        <p:style>
          <a:lnRef idx="0">
            <a:scrgbClr r="0" g="0" b="0"/>
          </a:lnRef>
          <a:fillRef idx="1002">
            <a:schemeClr val="lt2"/>
          </a:fillRef>
          <a:effectRef idx="0">
            <a:scrgbClr r="0" g="0" b="0"/>
          </a:effectRef>
          <a:fontRef idx="major"/>
        </p:style>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750"/>
                                        <p:tgtEl>
                                          <p:spTgt spid="6">
                                            <p:txEl>
                                              <p:pRg st="0" end="0"/>
                                            </p:txEl>
                                          </p:spTgt>
                                        </p:tgtEl>
                                      </p:cBhvr>
                                    </p:animEffect>
                                  </p:childTnLst>
                                </p:cTn>
                              </p:par>
                            </p:childTnLst>
                          </p:cTn>
                        </p:par>
                        <p:par>
                          <p:cTn id="8" fill="hold">
                            <p:stCondLst>
                              <p:cond delay="750"/>
                            </p:stCondLst>
                            <p:childTnLst>
                              <p:par>
                                <p:cTn id="9" presetID="18" presetClass="entr" presetSubtype="12"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strips(downLeft)">
                                      <p:cBhvr>
                                        <p:cTn id="11" dur="75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43966" cy="2500306"/>
          </a:xfrm>
        </p:spPr>
        <p:txBody>
          <a:bodyPr/>
          <a:lstStyle/>
          <a:p>
            <a:r>
              <a:rPr lang="ru-RU" dirty="0" smtClean="0"/>
              <a:t>Комплекс артикуляционной гимнастики для  свистящих звуков [С], [С’], [З], [З’], [Ц].</a:t>
            </a:r>
            <a:endParaRPr lang="ru-RU" dirty="0"/>
          </a:p>
        </p:txBody>
      </p:sp>
      <p:sp>
        <p:nvSpPr>
          <p:cNvPr id="3" name="Текст 2"/>
          <p:cNvSpPr>
            <a:spLocks noGrp="1"/>
          </p:cNvSpPr>
          <p:nvPr>
            <p:ph type="body" idx="1"/>
          </p:nvPr>
        </p:nvSpPr>
        <p:spPr>
          <a:xfrm>
            <a:off x="0" y="2500306"/>
            <a:ext cx="9144000" cy="4786346"/>
          </a:xfrm>
        </p:spPr>
        <p:txBody>
          <a:bodyPr>
            <a:normAutofit fontScale="70000" lnSpcReduction="20000"/>
          </a:bodyPr>
          <a:lstStyle/>
          <a:p>
            <a:r>
              <a:rPr lang="ru-RU" dirty="0" smtClean="0">
                <a:solidFill>
                  <a:schemeClr val="bg1">
                    <a:lumMod val="95000"/>
                    <a:lumOff val="5000"/>
                  </a:schemeClr>
                </a:solidFill>
              </a:rPr>
              <a:t>1. «Заборчик»— широко улыбнуться, показать сжатые зубы (верхние зубы стоят ровно на нижних). Удерживать такое положение 5-7 с. Повторить 4-5 р.</a:t>
            </a:r>
          </a:p>
          <a:p>
            <a:r>
              <a:rPr lang="ru-RU" dirty="0" smtClean="0">
                <a:solidFill>
                  <a:schemeClr val="bg1">
                    <a:lumMod val="95000"/>
                    <a:lumOff val="5000"/>
                  </a:schemeClr>
                </a:solidFill>
              </a:rPr>
              <a:t>2. «Слоник» — вытянуть губы вперед трубочкой (зубы сжаты). Удерживать так 5-7 с. Повторить 4-5 р.</a:t>
            </a:r>
          </a:p>
          <a:p>
            <a:r>
              <a:rPr lang="ru-RU" dirty="0" smtClean="0">
                <a:solidFill>
                  <a:schemeClr val="bg1">
                    <a:lumMod val="95000"/>
                    <a:lumOff val="5000"/>
                  </a:schemeClr>
                </a:solidFill>
              </a:rPr>
              <a:t>3. Чередовать упражнения «Заборчик» и «Слоник». Нижняя челюсть не двигается, двигаются только губы. Повторять по 5—6 раз.</a:t>
            </a:r>
          </a:p>
          <a:p>
            <a:r>
              <a:rPr lang="ru-RU" dirty="0" smtClean="0">
                <a:solidFill>
                  <a:schemeClr val="bg1">
                    <a:lumMod val="95000"/>
                    <a:lumOff val="5000"/>
                  </a:schemeClr>
                </a:solidFill>
              </a:rPr>
              <a:t>4. «Чистим зубы» — открыть широко рот, улыбнуться, показав зубы. Затем кончиком языка « чистить зубы » изнутри, двигая им </a:t>
            </a:r>
            <a:r>
              <a:rPr lang="ru-RU" dirty="0" err="1" smtClean="0">
                <a:solidFill>
                  <a:schemeClr val="bg1">
                    <a:lumMod val="95000"/>
                    <a:lumOff val="5000"/>
                  </a:schemeClr>
                </a:solidFill>
              </a:rPr>
              <a:t>влево-вправо</a:t>
            </a:r>
            <a:r>
              <a:rPr lang="ru-RU" dirty="0" smtClean="0">
                <a:solidFill>
                  <a:schemeClr val="bg1">
                    <a:lumMod val="95000"/>
                    <a:lumOff val="5000"/>
                  </a:schemeClr>
                </a:solidFill>
              </a:rPr>
              <a:t> (сначала нижние, потом верхние). Кончик языка должен находиться за зубами. Губы улыбаются все время, нижняя челюсть не двигается. Повторить по 5-6 движений в каждую сторону.</a:t>
            </a:r>
          </a:p>
          <a:p>
            <a:r>
              <a:rPr lang="ru-RU" dirty="0" smtClean="0">
                <a:solidFill>
                  <a:schemeClr val="bg1">
                    <a:lumMod val="95000"/>
                    <a:lumOff val="5000"/>
                  </a:schemeClr>
                </a:solidFill>
              </a:rPr>
              <a:t>5. «Больной пальчик» — положить широкий плоский кончик языка между губами (т. е. губы слегка придерживают кончик языка) и подуть на палец. Воздух должен идти по середине языка через маленькую щель между языком и верхней губой. Делать глубокий вдох и долгий плавный выдох. Щеки не надуваются. Повторить 4-5 р.</a:t>
            </a:r>
          </a:p>
          <a:p>
            <a:r>
              <a:rPr lang="ru-RU" dirty="0" smtClean="0">
                <a:solidFill>
                  <a:schemeClr val="bg1">
                    <a:lumMod val="95000"/>
                    <a:lumOff val="5000"/>
                  </a:schemeClr>
                </a:solidFill>
              </a:rPr>
              <a:t>6. «Горка» — широко открыть рот, улыбнуться, показать зубы. Кончиком языка упереться в нижние зубы. Спинка языка поднимается вверх. Язык твердый, не «вываливается» на зубы. Удерживать в таком положении под счет до 5. Повторить 4-5 р.</a:t>
            </a:r>
          </a:p>
          <a:p>
            <a:r>
              <a:rPr lang="ru-RU" dirty="0" smtClean="0">
                <a:solidFill>
                  <a:schemeClr val="bg1">
                    <a:lumMod val="95000"/>
                    <a:lumOff val="5000"/>
                  </a:schemeClr>
                </a:solidFill>
              </a:rPr>
              <a:t>7. «Ледяная горка» — сделать «горку» и указательным пальчиком ребенка надавить на «горку». Язык должен быть твердым и сопротивляться давлению пальца, не отодвигаться. Удерживать в таком положении под счет до 5. Повторить 4-5 р.</a:t>
            </a:r>
          </a:p>
          <a:p>
            <a:r>
              <a:rPr lang="ru-RU" dirty="0" smtClean="0">
                <a:solidFill>
                  <a:schemeClr val="bg1">
                    <a:lumMod val="95000"/>
                    <a:lumOff val="5000"/>
                  </a:schemeClr>
                </a:solidFill>
              </a:rPr>
              <a:t>8. «Горка закрывается — открывается» — сделать «горку», а потом, не убирая язык от нижних зубов, сжать зубы (губы – в улыбке, зубы видны), затем открыть рот снова (язык все время упирается в нижние зубы). Выполнять под счет до 5. Повторить 4-5 р.</a:t>
            </a:r>
          </a:p>
          <a:p>
            <a:endParaRPr lang="ru-RU" dirty="0">
              <a:solidFill>
                <a:schemeClr val="bg1">
                  <a:lumMod val="95000"/>
                  <a:lumOff val="5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1472" y="1025525"/>
            <a:ext cx="8229600" cy="5832475"/>
          </a:xfrm>
        </p:spPr>
        <p:txBody>
          <a:bodyPr>
            <a:normAutofit fontScale="25000" lnSpcReduction="20000"/>
          </a:bodyPr>
          <a:lstStyle/>
          <a:p>
            <a:pPr marL="274320" indent="-274320" eaLnBrk="1" fontAlgn="auto" hangingPunct="1">
              <a:spcAft>
                <a:spcPts val="0"/>
              </a:spcAft>
              <a:buClr>
                <a:schemeClr val="accent3"/>
              </a:buClr>
              <a:buFont typeface="Wingdings 2"/>
              <a:buChar char=""/>
              <a:defRPr/>
            </a:pPr>
            <a:r>
              <a:rPr lang="ru-RU" sz="8000" dirty="0" smtClean="0"/>
              <a:t>. </a:t>
            </a:r>
            <a:br>
              <a:rPr lang="ru-RU" sz="8000" dirty="0" smtClean="0"/>
            </a:br>
            <a:r>
              <a:rPr lang="ru-RU" sz="9600" dirty="0" smtClean="0">
                <a:solidFill>
                  <a:srgbClr val="5B052C"/>
                </a:solidFill>
              </a:rPr>
              <a:t>Листопад</a:t>
            </a:r>
            <a:r>
              <a:rPr lang="ru-RU" sz="8000" dirty="0" smtClean="0"/>
              <a:t/>
            </a:r>
            <a:br>
              <a:rPr lang="ru-RU" sz="8000" dirty="0" smtClean="0"/>
            </a:br>
            <a:r>
              <a:rPr lang="ru-RU" sz="9600" dirty="0" smtClean="0">
                <a:solidFill>
                  <a:srgbClr val="002060"/>
                </a:solidFill>
              </a:rPr>
              <a:t>Вырезать из цветной бумаги различные осенние листья и объяснить ребенку, что такое листопад. Предложить ребенку подуть на листья, так, чтобы они полетели. Попутно можно рассказать, какие листочки с какого дерева упали. </a:t>
            </a:r>
          </a:p>
          <a:p>
            <a:pPr marL="274320" indent="-274320" eaLnBrk="1" fontAlgn="auto" hangingPunct="1">
              <a:spcAft>
                <a:spcPts val="0"/>
              </a:spcAft>
              <a:buClr>
                <a:schemeClr val="accent3"/>
              </a:buClr>
              <a:buFont typeface="Wingdings 2"/>
              <a:buChar char=""/>
              <a:defRPr/>
            </a:pPr>
            <a:r>
              <a:rPr lang="ru-RU" sz="9600" dirty="0" smtClean="0">
                <a:solidFill>
                  <a:srgbClr val="002060"/>
                </a:solidFill>
              </a:rPr>
              <a:t/>
            </a:r>
            <a:br>
              <a:rPr lang="ru-RU" sz="9600" dirty="0" smtClean="0">
                <a:solidFill>
                  <a:srgbClr val="002060"/>
                </a:solidFill>
              </a:rPr>
            </a:br>
            <a:r>
              <a:rPr lang="ru-RU" sz="9600" dirty="0" smtClean="0">
                <a:solidFill>
                  <a:srgbClr val="5B052C"/>
                </a:solidFill>
              </a:rPr>
              <a:t>Бабочка</a:t>
            </a:r>
            <a:r>
              <a:rPr lang="ru-RU" sz="8000" dirty="0" smtClean="0"/>
              <a:t/>
            </a:r>
            <a:br>
              <a:rPr lang="ru-RU" sz="8000" dirty="0" smtClean="0"/>
            </a:br>
            <a:r>
              <a:rPr lang="ru-RU" sz="9600" dirty="0" smtClean="0">
                <a:solidFill>
                  <a:srgbClr val="002060"/>
                </a:solidFill>
              </a:rPr>
              <a:t>Вырезать из бумаги бабочек и подвесить их на нитках. Предложить ребенку подуть на бабочку так, чтобы она полетела (при этом следить, чтобы ребенок сделал длительный плавный выдох). </a:t>
            </a:r>
          </a:p>
          <a:p>
            <a:pPr marL="274320" indent="-274320" eaLnBrk="1" fontAlgn="auto" hangingPunct="1">
              <a:spcAft>
                <a:spcPts val="0"/>
              </a:spcAft>
              <a:buClr>
                <a:schemeClr val="accent3"/>
              </a:buClr>
              <a:buFont typeface="Wingdings 2"/>
              <a:buChar char=""/>
              <a:defRPr/>
            </a:pPr>
            <a:r>
              <a:rPr lang="ru-RU" sz="8000" dirty="0" smtClean="0"/>
              <a:t/>
            </a:r>
            <a:br>
              <a:rPr lang="ru-RU" sz="8000" dirty="0" smtClean="0"/>
            </a:br>
            <a:r>
              <a:rPr lang="ru-RU" sz="9600" dirty="0" smtClean="0">
                <a:solidFill>
                  <a:srgbClr val="5B052C"/>
                </a:solidFill>
              </a:rPr>
              <a:t>Кораблик</a:t>
            </a:r>
            <a:r>
              <a:rPr lang="ru-RU" sz="8000" dirty="0" smtClean="0"/>
              <a:t/>
            </a:r>
            <a:br>
              <a:rPr lang="ru-RU" sz="8000" dirty="0" smtClean="0"/>
            </a:br>
            <a:r>
              <a:rPr lang="ru-RU" sz="9600" dirty="0" smtClean="0">
                <a:solidFill>
                  <a:srgbClr val="002060"/>
                </a:solidFill>
              </a:rPr>
              <a:t>Дуть плавно и длительно на бумажный кораблик. </a:t>
            </a:r>
            <a:br>
              <a:rPr lang="ru-RU" sz="9600" dirty="0" smtClean="0">
                <a:solidFill>
                  <a:srgbClr val="002060"/>
                </a:solidFill>
              </a:rPr>
            </a:br>
            <a:r>
              <a:rPr lang="ru-RU" sz="9600" dirty="0" smtClean="0">
                <a:solidFill>
                  <a:srgbClr val="002060"/>
                </a:solidFill>
              </a:rPr>
              <a:t>одуванчик</a:t>
            </a:r>
            <a:br>
              <a:rPr lang="ru-RU" sz="9600" dirty="0" smtClean="0">
                <a:solidFill>
                  <a:srgbClr val="002060"/>
                </a:solidFill>
              </a:rPr>
            </a:br>
            <a:r>
              <a:rPr lang="ru-RU" sz="9600" dirty="0" smtClean="0">
                <a:solidFill>
                  <a:srgbClr val="002060"/>
                </a:solidFill>
              </a:rPr>
              <a:t>Предложите ребенку подуть на отцветший одуванчик (следите за правильностью выдоха). </a:t>
            </a:r>
          </a:p>
          <a:p>
            <a:pPr marL="274320" indent="-274320" eaLnBrk="1" fontAlgn="auto" hangingPunct="1">
              <a:spcAft>
                <a:spcPts val="0"/>
              </a:spcAft>
              <a:buClr>
                <a:schemeClr val="accent3"/>
              </a:buClr>
              <a:buFont typeface="Wingdings 2"/>
              <a:buChar char=""/>
              <a:defRPr/>
            </a:pPr>
            <a:endParaRPr lang="ru-RU" sz="9600" dirty="0" smtClean="0">
              <a:solidFill>
                <a:srgbClr val="002060"/>
              </a:solidFill>
            </a:endParaRPr>
          </a:p>
          <a:p>
            <a:pPr marL="274320" indent="-274320" eaLnBrk="1" fontAlgn="auto" hangingPunct="1">
              <a:spcAft>
                <a:spcPts val="0"/>
              </a:spcAft>
              <a:buClr>
                <a:schemeClr val="accent3"/>
              </a:buClr>
              <a:buFont typeface="Wingdings 2"/>
              <a:buChar char=""/>
              <a:defRPr/>
            </a:pPr>
            <a:r>
              <a:rPr lang="ru-RU" sz="9600" dirty="0" smtClean="0">
                <a:solidFill>
                  <a:srgbClr val="002060"/>
                </a:solidFill>
              </a:rPr>
              <a:t/>
            </a:r>
            <a:br>
              <a:rPr lang="ru-RU" sz="9600" dirty="0" smtClean="0">
                <a:solidFill>
                  <a:srgbClr val="002060"/>
                </a:solidFill>
              </a:rPr>
            </a:br>
            <a:r>
              <a:rPr lang="ru-RU" sz="8000" dirty="0" smtClean="0"/>
              <a:t/>
            </a:r>
            <a:br>
              <a:rPr lang="ru-RU" sz="8000" dirty="0" smtClean="0"/>
            </a:br>
            <a:endParaRPr lang="ru-RU" sz="8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750"/>
                                        <p:tgtEl>
                                          <p:spTgt spid="3">
                                            <p:txEl>
                                              <p:pRg st="0" end="0"/>
                                            </p:txEl>
                                          </p:spTgt>
                                        </p:tgtEl>
                                      </p:cBhvr>
                                    </p:animEffect>
                                  </p:childTnLst>
                                </p:cTn>
                              </p:par>
                            </p:childTnLst>
                          </p:cTn>
                        </p:par>
                        <p:par>
                          <p:cTn id="8" fill="hold">
                            <p:stCondLst>
                              <p:cond delay="750"/>
                            </p:stCondLst>
                            <p:childTnLst>
                              <p:par>
                                <p:cTn id="9" presetID="18" presetClass="entr" presetSubtype="12"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trips(downLeft)">
                                      <p:cBhvr>
                                        <p:cTn id="11" dur="750"/>
                                        <p:tgtEl>
                                          <p:spTgt spid="3">
                                            <p:txEl>
                                              <p:pRg st="1" end="1"/>
                                            </p:txEl>
                                          </p:spTgt>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trips(downLeft)">
                                      <p:cBhvr>
                                        <p:cTn id="15" dur="750"/>
                                        <p:tgtEl>
                                          <p:spTgt spid="3">
                                            <p:txEl>
                                              <p:pRg st="2" end="2"/>
                                            </p:txEl>
                                          </p:spTgt>
                                        </p:tgtEl>
                                      </p:cBhvr>
                                    </p:animEffect>
                                  </p:childTnLst>
                                </p:cTn>
                              </p:par>
                            </p:childTnLst>
                          </p:cTn>
                        </p:par>
                        <p:par>
                          <p:cTn id="16" fill="hold">
                            <p:stCondLst>
                              <p:cond delay="2250"/>
                            </p:stCondLst>
                            <p:childTnLst>
                              <p:par>
                                <p:cTn id="17" presetID="18" presetClass="entr" presetSubtype="12"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trips(downLeft)">
                                      <p:cBhvr>
                                        <p:cTn id="19" dur="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a:spLocks noChangeArrowheads="1"/>
          </p:cNvSpPr>
          <p:nvPr/>
        </p:nvSpPr>
        <p:spPr bwMode="auto">
          <a:xfrm>
            <a:off x="357188" y="857250"/>
            <a:ext cx="8358187" cy="1938338"/>
          </a:xfrm>
          <a:prstGeom prst="rect">
            <a:avLst/>
          </a:prstGeom>
          <a:noFill/>
          <a:ln w="9525">
            <a:noFill/>
            <a:miter lim="800000"/>
            <a:headEnd/>
            <a:tailEnd/>
          </a:ln>
        </p:spPr>
        <p:txBody>
          <a:bodyPr>
            <a:spAutoFit/>
          </a:bodyPr>
          <a:lstStyle/>
          <a:p>
            <a:pPr algn="just"/>
            <a:r>
              <a:rPr lang="ru-RU" sz="2000" dirty="0">
                <a:solidFill>
                  <a:srgbClr val="002060"/>
                </a:solidFill>
                <a:latin typeface="Constantia" pitchFamily="18" charset="0"/>
              </a:rPr>
              <a:t>	</a:t>
            </a:r>
            <a:r>
              <a:rPr lang="ru-RU" sz="2000" b="1" dirty="0">
                <a:solidFill>
                  <a:schemeClr val="bg1">
                    <a:lumMod val="95000"/>
                    <a:lumOff val="5000"/>
                  </a:schemeClr>
                </a:solidFill>
                <a:latin typeface="Constantia" pitchFamily="18" charset="0"/>
              </a:rPr>
              <a:t>В</a:t>
            </a:r>
            <a:r>
              <a:rPr lang="ru-RU" sz="2000" dirty="0">
                <a:solidFill>
                  <a:schemeClr val="bg1">
                    <a:lumMod val="95000"/>
                    <a:lumOff val="5000"/>
                  </a:schemeClr>
                </a:solidFill>
                <a:latin typeface="Constantia" pitchFamily="18" charset="0"/>
              </a:rPr>
              <a:t>ажно своевременно начать систематические выполнять артикуляционную гимнастику, поскольку с каждым уходящим годом коррекция даётся всё сложнее. Для неё требуется всё больше времени и всё больше усилий ребёнка. </a:t>
            </a:r>
            <a:r>
              <a:rPr lang="ru-RU" sz="2000" dirty="0" err="1">
                <a:solidFill>
                  <a:schemeClr val="bg1">
                    <a:lumMod val="95000"/>
                    <a:lumOff val="5000"/>
                  </a:schemeClr>
                </a:solidFill>
                <a:latin typeface="Constantia" pitchFamily="18" charset="0"/>
              </a:rPr>
              <a:t>Четырёх-пятилетка</a:t>
            </a:r>
            <a:r>
              <a:rPr lang="ru-RU" sz="2000" dirty="0">
                <a:solidFill>
                  <a:schemeClr val="bg1">
                    <a:lumMod val="95000"/>
                    <a:lumOff val="5000"/>
                  </a:schemeClr>
                </a:solidFill>
                <a:latin typeface="Constantia" pitchFamily="18" charset="0"/>
              </a:rPr>
              <a:t> имеет неоспоримое огромное преимущество перед семилеткой в решении своих произносительных проблем.</a:t>
            </a:r>
          </a:p>
        </p:txBody>
      </p:sp>
      <p:pic>
        <p:nvPicPr>
          <p:cNvPr id="2050" name="Picture 2" descr="https://ds02.infourok.ru/uploads/ex/1074/0002f6a3-a8b581ba/hello_html_m76a2db4b.jpg"/>
          <p:cNvPicPr>
            <a:picLocks noChangeAspect="1" noChangeArrowheads="1"/>
          </p:cNvPicPr>
          <p:nvPr/>
        </p:nvPicPr>
        <p:blipFill>
          <a:blip r:embed="rId2"/>
          <a:srcRect/>
          <a:stretch>
            <a:fillRect/>
          </a:stretch>
        </p:blipFill>
        <p:spPr bwMode="auto">
          <a:xfrm>
            <a:off x="0" y="3214686"/>
            <a:ext cx="5177000" cy="3643314"/>
          </a:xfrm>
          <a:prstGeom prst="rect">
            <a:avLst/>
          </a:prstGeom>
          <a:noFill/>
        </p:spPr>
      </p:pic>
      <p:pic>
        <p:nvPicPr>
          <p:cNvPr id="2052" name="Picture 4" descr="http://kino-musik.ru/img.php?aHR0cHM6Ly9pLnl0aW1nLmNvbS92aS93Y21NVm5XTEdjUS9ocWRlZmF1bHQuanBn.jpg"/>
          <p:cNvPicPr>
            <a:picLocks noChangeAspect="1" noChangeArrowheads="1"/>
          </p:cNvPicPr>
          <p:nvPr/>
        </p:nvPicPr>
        <p:blipFill>
          <a:blip r:embed="rId3"/>
          <a:srcRect/>
          <a:stretch>
            <a:fillRect/>
          </a:stretch>
        </p:blipFill>
        <p:spPr bwMode="auto">
          <a:xfrm>
            <a:off x="5143504" y="3214686"/>
            <a:ext cx="4000496" cy="364331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just" eaLnBrk="1" fontAlgn="auto" hangingPunct="1">
              <a:spcAft>
                <a:spcPts val="0"/>
              </a:spcAft>
              <a:defRPr/>
            </a:pP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2700" dirty="0" smtClean="0">
                <a:solidFill>
                  <a:srgbClr val="002060"/>
                </a:solidFill>
              </a:rPr>
              <a:t/>
            </a:r>
            <a:br>
              <a:rPr lang="ru-RU" sz="2700" dirty="0" smtClean="0">
                <a:solidFill>
                  <a:srgbClr val="002060"/>
                </a:solidFill>
              </a:rPr>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t>
            </a:r>
            <a:r>
              <a:rPr lang="ru-RU" sz="2700" dirty="0" smtClean="0"/>
              <a:t/>
            </a:r>
            <a:br>
              <a:rPr lang="ru-RU" sz="2700" dirty="0" smtClean="0"/>
            </a:br>
            <a:r>
              <a:rPr lang="ru-RU" sz="1600" dirty="0" smtClean="0"/>
              <a:t/>
            </a:r>
            <a:br>
              <a:rPr lang="ru-RU" sz="1600" dirty="0" smtClean="0"/>
            </a:br>
            <a:r>
              <a:rPr lang="ru-RU" sz="1600" dirty="0" smtClean="0"/>
              <a:t>  </a:t>
            </a:r>
            <a:endParaRPr lang="ru-RU" sz="1600" dirty="0"/>
          </a:p>
        </p:txBody>
      </p:sp>
      <p:sp>
        <p:nvSpPr>
          <p:cNvPr id="30723" name="Текст 20"/>
          <p:cNvSpPr>
            <a:spLocks noGrp="1"/>
          </p:cNvSpPr>
          <p:nvPr>
            <p:ph type="body" idx="2"/>
          </p:nvPr>
        </p:nvSpPr>
        <p:spPr/>
        <p:txBody>
          <a:bodyPr/>
          <a:lstStyle/>
          <a:p>
            <a:pPr algn="ctr" eaLnBrk="1" hangingPunct="1"/>
            <a:endParaRPr lang="ru-RU" sz="3200" smtClean="0"/>
          </a:p>
        </p:txBody>
      </p:sp>
      <p:sp>
        <p:nvSpPr>
          <p:cNvPr id="9" name="Содержимое 8"/>
          <p:cNvSpPr>
            <a:spLocks noGrp="1"/>
          </p:cNvSpPr>
          <p:nvPr>
            <p:ph sz="half" idx="1"/>
          </p:nvPr>
        </p:nvSpPr>
        <p:spPr/>
        <p:txBody>
          <a:bodyPr/>
          <a:lstStyle/>
          <a:p>
            <a:pPr eaLnBrk="1" hangingPunct="1"/>
            <a:r>
              <a:rPr lang="ru-RU" dirty="0" smtClean="0">
                <a:solidFill>
                  <a:srgbClr val="C00000"/>
                </a:solidFill>
              </a:rPr>
              <a:t>Правильное произношение звуков наряду с богатым словарным запасом и грамматически верной, хорошо развитой связной речью является одним из основных показателей готовности ребёнка к школьному обучению</a:t>
            </a:r>
          </a:p>
        </p:txBody>
      </p:sp>
      <p:pic>
        <p:nvPicPr>
          <p:cNvPr id="5" name="Рисунок 4" descr="Артикуляционная гимнастика"/>
          <p:cNvPicPr/>
          <p:nvPr/>
        </p:nvPicPr>
        <p:blipFill>
          <a:blip r:embed="rId2" cstate="print"/>
          <a:srcRect/>
          <a:stretch>
            <a:fillRect/>
          </a:stretch>
        </p:blipFill>
        <p:spPr bwMode="auto">
          <a:xfrm>
            <a:off x="428596" y="2071678"/>
            <a:ext cx="3214710" cy="3105154"/>
          </a:xfrm>
          <a:prstGeom prst="ellipse">
            <a:avLst/>
          </a:prstGeom>
          <a:noFill/>
          <a:ln w="9525">
            <a:noFill/>
            <a:miter lim="800000"/>
            <a:headEnd/>
            <a:tailEnd/>
          </a:ln>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249"/>
                                          </p:stCondLst>
                                        </p:cTn>
                                        <p:tgtEl>
                                          <p:spTgt spid="9">
                                            <p:txEl>
                                              <p:pRg st="0" end="0"/>
                                            </p:txEl>
                                          </p:spTgt>
                                        </p:tgtEl>
                                        <p:attrNameLst>
                                          <p:attrName>style.visibility</p:attrName>
                                        </p:attrNameLst>
                                      </p:cBhvr>
                                      <p:to>
                                        <p:strVal val="visible"/>
                                      </p:to>
                                    </p:set>
                                    <p:anim to="" calcmode="lin" valueType="num">
                                      <p:cBhvr>
                                        <p:cTn id="7" dur="1" fill="hold"/>
                                        <p:tgtEl>
                                          <p:spTgt spid="9">
                                            <p:txEl>
                                              <p:pRg st="0" end="0"/>
                                            </p:txEl>
                                          </p:spTgt>
                                        </p:tgtEl>
                                        <p:attrNameLst>
                                          <p:attrName/>
                                        </p:attrNameLst>
                                      </p:cBhvr>
                                    </p:anim>
                                  </p:childTnLst>
                                </p:cTn>
                              </p:par>
                              <p:par>
                                <p:cTn id="8" presetID="55"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2000" fill="hold"/>
                                        <p:tgtEl>
                                          <p:spTgt spid="5"/>
                                        </p:tgtEl>
                                        <p:attrNameLst>
                                          <p:attrName>ppt_w</p:attrName>
                                        </p:attrNameLst>
                                      </p:cBhvr>
                                      <p:tavLst>
                                        <p:tav tm="0">
                                          <p:val>
                                            <p:strVal val="#ppt_w*0.70"/>
                                          </p:val>
                                        </p:tav>
                                        <p:tav tm="100000">
                                          <p:val>
                                            <p:strVal val="#ppt_w"/>
                                          </p:val>
                                        </p:tav>
                                      </p:tavLst>
                                    </p:anim>
                                    <p:anim calcmode="lin" valueType="num">
                                      <p:cBhvr>
                                        <p:cTn id="11" dur="2000" fill="hold"/>
                                        <p:tgtEl>
                                          <p:spTgt spid="5"/>
                                        </p:tgtEl>
                                        <p:attrNameLst>
                                          <p:attrName>ppt_h</p:attrName>
                                        </p:attrNameLst>
                                      </p:cBhvr>
                                      <p:tavLst>
                                        <p:tav tm="0">
                                          <p:val>
                                            <p:strVal val="#ppt_h"/>
                                          </p:val>
                                        </p:tav>
                                        <p:tav tm="100000">
                                          <p:val>
                                            <p:strVal val="#ppt_h"/>
                                          </p:val>
                                        </p:tav>
                                      </p:tavLst>
                                    </p:anim>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1071</TotalTime>
  <Words>859</Words>
  <Application>Microsoft Office PowerPoint</Application>
  <PresentationFormat>Экран (4:3)</PresentationFormat>
  <Paragraphs>86</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Поток</vt:lpstr>
      <vt:lpstr>Презентация PowerPoint</vt:lpstr>
      <vt:lpstr>Презентация PowerPoint</vt:lpstr>
      <vt:lpstr>Артикуляционная гимнастика — это комплекс упражнений, одни из которых помогают улучшить подвижность органов артикуляции, другие — увеличить объём и силу движений, третьи вырабатывают точность позы губ, языка, необходимую для произнесения того или иного звука.</vt:lpstr>
      <vt:lpstr>Органы артикуляции , участвующие в произношении звуков  Язык ( кончик языка, спинка языка, средняя и задняя часть языка) Альвеолы ( «бугорки» за верхними зубами) Твердое и мягкое небо Верхние и нижние зубы Щеки Маленький язычок  Нижняя челюсть  </vt:lpstr>
      <vt:lpstr>Презентация PowerPoint</vt:lpstr>
      <vt:lpstr>Виды артикуляционных упражнений ( по локализации движений) </vt:lpstr>
      <vt:lpstr>Учимся широко и спокойно открывать и закрывать рот. Повторяем упражнение 3—5 раз. Даем ребенку время для отдыха и расслабления. Предлагаем сглотнуть слюну. Вновь повторяем упражнение 3—4 раза.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Рекомендации к проведению артикуляционной гимнастики  </vt:lpstr>
      <vt:lpstr>Презентация PowerPoint</vt:lpstr>
      <vt:lpstr>Формирование речевого дыхания, целенаправленной воздушной струи</vt:lpstr>
      <vt:lpstr>   УПРАЖНЕНИЯ ДЛЯ РЕЧЕВОГО ДЫХАНИЯ  </vt:lpstr>
      <vt:lpstr>Презентация PowerPoint</vt:lpstr>
      <vt:lpstr>Комплекс артикуляционной гимнастики для  свистящих звуков [С], [С’], [З], [З’], [Ц].</vt:lpstr>
      <vt:lpstr>Презентация PowerPoint</vt:lpstr>
      <vt:lpstr>Презентация PowerPoint</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Роль артикуляционной гимнастики в устранении дефектов звукопроизношения</dc:title>
  <dc:creator>1</dc:creator>
  <cp:lastModifiedBy>User</cp:lastModifiedBy>
  <cp:revision>109</cp:revision>
  <dcterms:created xsi:type="dcterms:W3CDTF">2014-02-20T16:04:52Z</dcterms:created>
  <dcterms:modified xsi:type="dcterms:W3CDTF">2016-11-14T00:09:06Z</dcterms:modified>
</cp:coreProperties>
</file>