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99CC"/>
    <a:srgbClr val="3366CC"/>
    <a:srgbClr val="660033"/>
    <a:srgbClr val="003399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23" autoAdjust="0"/>
    <p:restoredTop sz="94652" autoAdjust="0"/>
  </p:normalViewPr>
  <p:slideViewPr>
    <p:cSldViewPr>
      <p:cViewPr varScale="1">
        <p:scale>
          <a:sx n="69" d="100"/>
          <a:sy n="69" d="100"/>
        </p:scale>
        <p:origin x="-11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48679-1716-4178-9290-83985645E3D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DA14EFC-E4F7-4681-85E2-D95D7BDB4331}">
      <dgm:prSet/>
      <dgm:spPr/>
      <dgm:t>
        <a:bodyPr/>
        <a:lstStyle/>
        <a:p>
          <a:pPr rtl="0"/>
          <a:r>
            <a:rPr lang="ru-RU" smtClean="0"/>
            <a:t>Проводя беседу, педагогу очень важно занять правильную позицию.</a:t>
          </a:r>
          <a:endParaRPr lang="ru-RU"/>
        </a:p>
      </dgm:t>
    </dgm:pt>
    <dgm:pt modelId="{D33B8D05-C5AC-4E63-A583-7839FC7B6EE3}" type="parTrans" cxnId="{C82C7ECF-C59F-4A0D-AC1A-88D904D68F71}">
      <dgm:prSet/>
      <dgm:spPr/>
      <dgm:t>
        <a:bodyPr/>
        <a:lstStyle/>
        <a:p>
          <a:endParaRPr lang="ru-RU"/>
        </a:p>
      </dgm:t>
    </dgm:pt>
    <dgm:pt modelId="{35B8B7A3-9712-40DD-BBE9-9A4FEDC2260E}" type="sibTrans" cxnId="{C82C7ECF-C59F-4A0D-AC1A-88D904D68F71}">
      <dgm:prSet/>
      <dgm:spPr/>
      <dgm:t>
        <a:bodyPr/>
        <a:lstStyle/>
        <a:p>
          <a:endParaRPr lang="ru-RU"/>
        </a:p>
      </dgm:t>
    </dgm:pt>
    <dgm:pt modelId="{38E0DF78-3719-4E32-8E07-DA0538A6ED3E}">
      <dgm:prSet/>
      <dgm:spPr/>
      <dgm:t>
        <a:bodyPr/>
        <a:lstStyle/>
        <a:p>
          <a:pPr rtl="0"/>
          <a:r>
            <a:rPr lang="ru-RU" smtClean="0"/>
            <a:t>♦   педагог должен создать человечески теплое, полное понимания отношение к ребенку, позволяющее как можно раньше установить контакт;</a:t>
          </a:r>
          <a:endParaRPr lang="ru-RU"/>
        </a:p>
      </dgm:t>
    </dgm:pt>
    <dgm:pt modelId="{FC9E73A2-3885-403E-A9BF-DB48ED49A8B7}" type="parTrans" cxnId="{CC15D677-1094-441F-88B1-700F3956D48C}">
      <dgm:prSet/>
      <dgm:spPr/>
      <dgm:t>
        <a:bodyPr/>
        <a:lstStyle/>
        <a:p>
          <a:endParaRPr lang="ru-RU"/>
        </a:p>
      </dgm:t>
    </dgm:pt>
    <dgm:pt modelId="{5ACFD019-7172-4E11-BF40-7DE5141A2ED9}" type="sibTrans" cxnId="{CC15D677-1094-441F-88B1-700F3956D48C}">
      <dgm:prSet/>
      <dgm:spPr/>
      <dgm:t>
        <a:bodyPr/>
        <a:lstStyle/>
        <a:p>
          <a:endParaRPr lang="ru-RU"/>
        </a:p>
      </dgm:t>
    </dgm:pt>
    <dgm:pt modelId="{BD210E62-C9C2-4F23-88FF-857FA1CB0F01}">
      <dgm:prSet/>
      <dgm:spPr/>
      <dgm:t>
        <a:bodyPr/>
        <a:lstStyle/>
        <a:p>
          <a:pPr rtl="0"/>
          <a:r>
            <a:rPr lang="ru-RU" smtClean="0"/>
            <a:t>♦  он должен принимать ребенка таким, какой он есть;</a:t>
          </a:r>
          <a:endParaRPr lang="ru-RU"/>
        </a:p>
      </dgm:t>
    </dgm:pt>
    <dgm:pt modelId="{863218DD-0B34-4DEB-86A4-AD28CE94F2A4}" type="parTrans" cxnId="{B045479C-EB90-4084-9346-8D8E84C0B265}">
      <dgm:prSet/>
      <dgm:spPr/>
      <dgm:t>
        <a:bodyPr/>
        <a:lstStyle/>
        <a:p>
          <a:endParaRPr lang="ru-RU"/>
        </a:p>
      </dgm:t>
    </dgm:pt>
    <dgm:pt modelId="{4BE3700C-1328-4773-83D3-FE6873E2CE85}" type="sibTrans" cxnId="{B045479C-EB90-4084-9346-8D8E84C0B265}">
      <dgm:prSet/>
      <dgm:spPr/>
      <dgm:t>
        <a:bodyPr/>
        <a:lstStyle/>
        <a:p>
          <a:endParaRPr lang="ru-RU"/>
        </a:p>
      </dgm:t>
    </dgm:pt>
    <dgm:pt modelId="{2BDE6115-808E-445C-9538-61193AF61F99}">
      <dgm:prSet/>
      <dgm:spPr/>
      <dgm:t>
        <a:bodyPr/>
        <a:lstStyle/>
        <a:p>
          <a:pPr rtl="0"/>
          <a:r>
            <a:rPr lang="ru-RU" smtClean="0"/>
            <a:t>♦  своим отношением он должен дать ребенку почувствовать атмосферу снисходительности, чтобы ребенок мог свободно проявлять свои чувства;</a:t>
          </a:r>
          <a:endParaRPr lang="ru-RU"/>
        </a:p>
      </dgm:t>
    </dgm:pt>
    <dgm:pt modelId="{AECE83A6-3045-4AA9-936C-BFB751482FF6}" type="parTrans" cxnId="{74E3E47C-7E28-4789-B043-2963A7495C72}">
      <dgm:prSet/>
      <dgm:spPr/>
      <dgm:t>
        <a:bodyPr/>
        <a:lstStyle/>
        <a:p>
          <a:endParaRPr lang="ru-RU"/>
        </a:p>
      </dgm:t>
    </dgm:pt>
    <dgm:pt modelId="{0356C2D8-2802-4138-B894-243BA2E55FB2}" type="sibTrans" cxnId="{74E3E47C-7E28-4789-B043-2963A7495C72}">
      <dgm:prSet/>
      <dgm:spPr/>
      <dgm:t>
        <a:bodyPr/>
        <a:lstStyle/>
        <a:p>
          <a:endParaRPr lang="ru-RU"/>
        </a:p>
      </dgm:t>
    </dgm:pt>
    <dgm:pt modelId="{1B0D8233-E766-4ABA-B2B0-C21AD908D42E}">
      <dgm:prSet/>
      <dgm:spPr/>
      <dgm:t>
        <a:bodyPr/>
        <a:lstStyle/>
        <a:p>
          <a:pPr rtl="0"/>
          <a:r>
            <a:rPr lang="ru-RU" dirty="0" smtClean="0"/>
            <a:t>♦  педагог должен тактично и бережно относиться к позициям ребенка: он ничего не осуждает и ничего не оправдывает, но при этом — все понимает.</a:t>
          </a:r>
          <a:endParaRPr lang="ru-RU" dirty="0"/>
        </a:p>
      </dgm:t>
    </dgm:pt>
    <dgm:pt modelId="{6FE23E4C-04C4-4F80-93CF-AA3E9B8AE96D}" type="parTrans" cxnId="{00EC88D3-95F9-4646-90FA-6FC8295ACB47}">
      <dgm:prSet/>
      <dgm:spPr/>
      <dgm:t>
        <a:bodyPr/>
        <a:lstStyle/>
        <a:p>
          <a:endParaRPr lang="ru-RU"/>
        </a:p>
      </dgm:t>
    </dgm:pt>
    <dgm:pt modelId="{EA780F29-C353-4CC5-BA61-5395708A9CE6}" type="sibTrans" cxnId="{00EC88D3-95F9-4646-90FA-6FC8295ACB47}">
      <dgm:prSet/>
      <dgm:spPr/>
      <dgm:t>
        <a:bodyPr/>
        <a:lstStyle/>
        <a:p>
          <a:endParaRPr lang="ru-RU"/>
        </a:p>
      </dgm:t>
    </dgm:pt>
    <dgm:pt modelId="{2BA8A695-C89A-4621-9F5E-F1D989C1E0FA}" type="pres">
      <dgm:prSet presAssocID="{90248679-1716-4178-9290-83985645E3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5DE34A-8A30-46D9-B18C-7E31D3829476}" type="pres">
      <dgm:prSet presAssocID="{3DA14EFC-E4F7-4681-85E2-D95D7BDB433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979134-C566-4C99-AB45-0F27F5288FE5}" type="pres">
      <dgm:prSet presAssocID="{35B8B7A3-9712-40DD-BBE9-9A4FEDC2260E}" presName="spacer" presStyleCnt="0"/>
      <dgm:spPr/>
    </dgm:pt>
    <dgm:pt modelId="{0627FFE2-B0F7-42F2-BEB2-1672F71254C4}" type="pres">
      <dgm:prSet presAssocID="{38E0DF78-3719-4E32-8E07-DA0538A6ED3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582F2-FB9C-4F96-A5CA-F2F8A3798FBC}" type="pres">
      <dgm:prSet presAssocID="{5ACFD019-7172-4E11-BF40-7DE5141A2ED9}" presName="spacer" presStyleCnt="0"/>
      <dgm:spPr/>
    </dgm:pt>
    <dgm:pt modelId="{A0AF61F9-C011-4088-AE7B-C1D2116E217B}" type="pres">
      <dgm:prSet presAssocID="{BD210E62-C9C2-4F23-88FF-857FA1CB0F0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495AD-EC01-45BD-81DA-1E8FA3E8E008}" type="pres">
      <dgm:prSet presAssocID="{4BE3700C-1328-4773-83D3-FE6873E2CE85}" presName="spacer" presStyleCnt="0"/>
      <dgm:spPr/>
    </dgm:pt>
    <dgm:pt modelId="{54F2A28F-CC30-4A92-A95A-60ECD37C268C}" type="pres">
      <dgm:prSet presAssocID="{2BDE6115-808E-445C-9538-61193AF61F9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51A6D-F28D-4A3E-A388-6E5A1B4EDA06}" type="pres">
      <dgm:prSet presAssocID="{0356C2D8-2802-4138-B894-243BA2E55FB2}" presName="spacer" presStyleCnt="0"/>
      <dgm:spPr/>
    </dgm:pt>
    <dgm:pt modelId="{539CB734-7C67-46DD-B333-AA75F2F63287}" type="pres">
      <dgm:prSet presAssocID="{1B0D8233-E766-4ABA-B2B0-C21AD908D42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E3E47C-7E28-4789-B043-2963A7495C72}" srcId="{90248679-1716-4178-9290-83985645E3DE}" destId="{2BDE6115-808E-445C-9538-61193AF61F99}" srcOrd="3" destOrd="0" parTransId="{AECE83A6-3045-4AA9-936C-BFB751482FF6}" sibTransId="{0356C2D8-2802-4138-B894-243BA2E55FB2}"/>
    <dgm:cxn modelId="{00EC88D3-95F9-4646-90FA-6FC8295ACB47}" srcId="{90248679-1716-4178-9290-83985645E3DE}" destId="{1B0D8233-E766-4ABA-B2B0-C21AD908D42E}" srcOrd="4" destOrd="0" parTransId="{6FE23E4C-04C4-4F80-93CF-AA3E9B8AE96D}" sibTransId="{EA780F29-C353-4CC5-BA61-5395708A9CE6}"/>
    <dgm:cxn modelId="{87E5DD09-48BD-4A86-A0CF-48DF34D2B502}" type="presOf" srcId="{2BDE6115-808E-445C-9538-61193AF61F99}" destId="{54F2A28F-CC30-4A92-A95A-60ECD37C268C}" srcOrd="0" destOrd="0" presId="urn:microsoft.com/office/officeart/2005/8/layout/vList2"/>
    <dgm:cxn modelId="{B13CA4F5-495D-4053-9181-5F3D93A058A3}" type="presOf" srcId="{38E0DF78-3719-4E32-8E07-DA0538A6ED3E}" destId="{0627FFE2-B0F7-42F2-BEB2-1672F71254C4}" srcOrd="0" destOrd="0" presId="urn:microsoft.com/office/officeart/2005/8/layout/vList2"/>
    <dgm:cxn modelId="{C82C7ECF-C59F-4A0D-AC1A-88D904D68F71}" srcId="{90248679-1716-4178-9290-83985645E3DE}" destId="{3DA14EFC-E4F7-4681-85E2-D95D7BDB4331}" srcOrd="0" destOrd="0" parTransId="{D33B8D05-C5AC-4E63-A583-7839FC7B6EE3}" sibTransId="{35B8B7A3-9712-40DD-BBE9-9A4FEDC2260E}"/>
    <dgm:cxn modelId="{10416B0B-8354-4FD6-80C5-EA8C65B7925F}" type="presOf" srcId="{1B0D8233-E766-4ABA-B2B0-C21AD908D42E}" destId="{539CB734-7C67-46DD-B333-AA75F2F63287}" srcOrd="0" destOrd="0" presId="urn:microsoft.com/office/officeart/2005/8/layout/vList2"/>
    <dgm:cxn modelId="{B045479C-EB90-4084-9346-8D8E84C0B265}" srcId="{90248679-1716-4178-9290-83985645E3DE}" destId="{BD210E62-C9C2-4F23-88FF-857FA1CB0F01}" srcOrd="2" destOrd="0" parTransId="{863218DD-0B34-4DEB-86A4-AD28CE94F2A4}" sibTransId="{4BE3700C-1328-4773-83D3-FE6873E2CE85}"/>
    <dgm:cxn modelId="{C48CEB03-5A02-4FCD-9F91-E8E3335933BA}" type="presOf" srcId="{BD210E62-C9C2-4F23-88FF-857FA1CB0F01}" destId="{A0AF61F9-C011-4088-AE7B-C1D2116E217B}" srcOrd="0" destOrd="0" presId="urn:microsoft.com/office/officeart/2005/8/layout/vList2"/>
    <dgm:cxn modelId="{CC15D677-1094-441F-88B1-700F3956D48C}" srcId="{90248679-1716-4178-9290-83985645E3DE}" destId="{38E0DF78-3719-4E32-8E07-DA0538A6ED3E}" srcOrd="1" destOrd="0" parTransId="{FC9E73A2-3885-403E-A9BF-DB48ED49A8B7}" sibTransId="{5ACFD019-7172-4E11-BF40-7DE5141A2ED9}"/>
    <dgm:cxn modelId="{B8B11D29-FAD8-4F62-9C2C-FE11F7232F9A}" type="presOf" srcId="{90248679-1716-4178-9290-83985645E3DE}" destId="{2BA8A695-C89A-4621-9F5E-F1D989C1E0FA}" srcOrd="0" destOrd="0" presId="urn:microsoft.com/office/officeart/2005/8/layout/vList2"/>
    <dgm:cxn modelId="{0B27110D-78A5-4D90-8848-7E2126706B9F}" type="presOf" srcId="{3DA14EFC-E4F7-4681-85E2-D95D7BDB4331}" destId="{4F5DE34A-8A30-46D9-B18C-7E31D3829476}" srcOrd="0" destOrd="0" presId="urn:microsoft.com/office/officeart/2005/8/layout/vList2"/>
    <dgm:cxn modelId="{E0BD99CA-9A40-45EC-99F0-B0C30195CF82}" type="presParOf" srcId="{2BA8A695-C89A-4621-9F5E-F1D989C1E0FA}" destId="{4F5DE34A-8A30-46D9-B18C-7E31D3829476}" srcOrd="0" destOrd="0" presId="urn:microsoft.com/office/officeart/2005/8/layout/vList2"/>
    <dgm:cxn modelId="{AFD7CA5F-958A-48F0-8ED4-336DBCB90E00}" type="presParOf" srcId="{2BA8A695-C89A-4621-9F5E-F1D989C1E0FA}" destId="{E8979134-C566-4C99-AB45-0F27F5288FE5}" srcOrd="1" destOrd="0" presId="urn:microsoft.com/office/officeart/2005/8/layout/vList2"/>
    <dgm:cxn modelId="{ABDB955F-F7B7-47D2-90C1-813C596875D0}" type="presParOf" srcId="{2BA8A695-C89A-4621-9F5E-F1D989C1E0FA}" destId="{0627FFE2-B0F7-42F2-BEB2-1672F71254C4}" srcOrd="2" destOrd="0" presId="urn:microsoft.com/office/officeart/2005/8/layout/vList2"/>
    <dgm:cxn modelId="{F12ED93C-6450-4F1F-B6B3-4C07CB84F243}" type="presParOf" srcId="{2BA8A695-C89A-4621-9F5E-F1D989C1E0FA}" destId="{264582F2-FB9C-4F96-A5CA-F2F8A3798FBC}" srcOrd="3" destOrd="0" presId="urn:microsoft.com/office/officeart/2005/8/layout/vList2"/>
    <dgm:cxn modelId="{EE844A66-9377-4700-9DFA-D93D5AB55C8E}" type="presParOf" srcId="{2BA8A695-C89A-4621-9F5E-F1D989C1E0FA}" destId="{A0AF61F9-C011-4088-AE7B-C1D2116E217B}" srcOrd="4" destOrd="0" presId="urn:microsoft.com/office/officeart/2005/8/layout/vList2"/>
    <dgm:cxn modelId="{A15A15AA-78D8-413C-9DA1-9105BA9B03E9}" type="presParOf" srcId="{2BA8A695-C89A-4621-9F5E-F1D989C1E0FA}" destId="{E26495AD-EC01-45BD-81DA-1E8FA3E8E008}" srcOrd="5" destOrd="0" presId="urn:microsoft.com/office/officeart/2005/8/layout/vList2"/>
    <dgm:cxn modelId="{FCDB5462-2605-4611-A6EA-876B92A879E7}" type="presParOf" srcId="{2BA8A695-C89A-4621-9F5E-F1D989C1E0FA}" destId="{54F2A28F-CC30-4A92-A95A-60ECD37C268C}" srcOrd="6" destOrd="0" presId="urn:microsoft.com/office/officeart/2005/8/layout/vList2"/>
    <dgm:cxn modelId="{267974D1-2E43-4AA3-81DB-6ED39AE8B0CD}" type="presParOf" srcId="{2BA8A695-C89A-4621-9F5E-F1D989C1E0FA}" destId="{64A51A6D-F28D-4A3E-A388-6E5A1B4EDA06}" srcOrd="7" destOrd="0" presId="urn:microsoft.com/office/officeart/2005/8/layout/vList2"/>
    <dgm:cxn modelId="{F66C7562-1936-497A-BA14-87531293DEC3}" type="presParOf" srcId="{2BA8A695-C89A-4621-9F5E-F1D989C1E0FA}" destId="{539CB734-7C67-46DD-B333-AA75F2F632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401271-BE30-486C-97BC-41C5C5D58B21}" type="doc">
      <dgm:prSet loTypeId="urn:microsoft.com/office/officeart/2005/8/layout/target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22BE671-84B7-405F-B4AB-B9C320DE33B2}">
      <dgm:prSet/>
      <dgm:spPr/>
      <dgm:t>
        <a:bodyPr/>
        <a:lstStyle/>
        <a:p>
          <a:pPr rtl="0"/>
          <a:r>
            <a:rPr lang="ru-RU" i="1" smtClean="0"/>
            <a:t>Игнорирование партнера,</a:t>
          </a:r>
          <a:r>
            <a:rPr lang="ru-RU" smtClean="0"/>
            <a:t> отсутствие интереса к его высказыванию.</a:t>
          </a:r>
          <a:endParaRPr lang="ru-RU"/>
        </a:p>
      </dgm:t>
    </dgm:pt>
    <dgm:pt modelId="{D389D561-990B-40A2-86AF-3B2383597826}" type="parTrans" cxnId="{A19239EB-F403-4BDF-BEC8-992EA1E0B47B}">
      <dgm:prSet/>
      <dgm:spPr/>
      <dgm:t>
        <a:bodyPr/>
        <a:lstStyle/>
        <a:p>
          <a:endParaRPr lang="ru-RU"/>
        </a:p>
      </dgm:t>
    </dgm:pt>
    <dgm:pt modelId="{47B03E0B-5074-49EC-B0B0-65ECAF6393B4}" type="sibTrans" cxnId="{A19239EB-F403-4BDF-BEC8-992EA1E0B47B}">
      <dgm:prSet/>
      <dgm:spPr/>
      <dgm:t>
        <a:bodyPr/>
        <a:lstStyle/>
        <a:p>
          <a:endParaRPr lang="ru-RU"/>
        </a:p>
      </dgm:t>
    </dgm:pt>
    <dgm:pt modelId="{FABB0ABD-B956-4396-9942-7A8A03EFDD12}">
      <dgm:prSet/>
      <dgm:spPr/>
      <dgm:t>
        <a:bodyPr/>
        <a:lstStyle/>
        <a:p>
          <a:pPr rtl="0"/>
          <a:r>
            <a:rPr lang="ru-RU" i="1" smtClean="0"/>
            <a:t>Негативные оценки,</a:t>
          </a:r>
          <a:r>
            <a:rPr lang="ru-RU" smtClean="0"/>
            <a:t> например замечания типа: «Это же глупости...».</a:t>
          </a:r>
          <a:endParaRPr lang="ru-RU"/>
        </a:p>
      </dgm:t>
    </dgm:pt>
    <dgm:pt modelId="{7C2FDEA4-CB5F-4FC1-ADAF-E34B43925526}" type="parTrans" cxnId="{61F09F94-2CFB-4CA9-B799-D0F6D94FD536}">
      <dgm:prSet/>
      <dgm:spPr/>
      <dgm:t>
        <a:bodyPr/>
        <a:lstStyle/>
        <a:p>
          <a:endParaRPr lang="ru-RU"/>
        </a:p>
      </dgm:t>
    </dgm:pt>
    <dgm:pt modelId="{217C0233-CBE7-46DD-BF15-C67A9EF78E35}" type="sibTrans" cxnId="{61F09F94-2CFB-4CA9-B799-D0F6D94FD536}">
      <dgm:prSet/>
      <dgm:spPr/>
      <dgm:t>
        <a:bodyPr/>
        <a:lstStyle/>
        <a:p>
          <a:endParaRPr lang="ru-RU"/>
        </a:p>
      </dgm:t>
    </dgm:pt>
    <dgm:pt modelId="{D5AF03A0-CB86-4C1E-9780-816971656828}">
      <dgm:prSet/>
      <dgm:spPr/>
      <dgm:t>
        <a:bodyPr/>
        <a:lstStyle/>
        <a:p>
          <a:pPr rtl="0"/>
          <a:r>
            <a:rPr lang="ru-RU" i="1" smtClean="0"/>
            <a:t>Неаргументированное выспрашивание.</a:t>
          </a:r>
          <a:r>
            <a:rPr lang="ru-RU" smtClean="0"/>
            <a:t> Задавая вопросы, нельзя злоупотреблять их количеством. Поясните, почему заданные вами вопросы интересуют вас.</a:t>
          </a:r>
          <a:endParaRPr lang="ru-RU"/>
        </a:p>
      </dgm:t>
    </dgm:pt>
    <dgm:pt modelId="{ED91ACEB-BAC3-4E4A-9212-8CE1675D7EE7}" type="parTrans" cxnId="{39563D0A-937D-44BB-B10F-4E2CEEC1EA6D}">
      <dgm:prSet/>
      <dgm:spPr/>
      <dgm:t>
        <a:bodyPr/>
        <a:lstStyle/>
        <a:p>
          <a:endParaRPr lang="ru-RU"/>
        </a:p>
      </dgm:t>
    </dgm:pt>
    <dgm:pt modelId="{3BFDF64F-3884-4287-94DB-71C49586C1B8}" type="sibTrans" cxnId="{39563D0A-937D-44BB-B10F-4E2CEEC1EA6D}">
      <dgm:prSet/>
      <dgm:spPr/>
      <dgm:t>
        <a:bodyPr/>
        <a:lstStyle/>
        <a:p>
          <a:endParaRPr lang="ru-RU"/>
        </a:p>
      </dgm:t>
    </dgm:pt>
    <dgm:pt modelId="{AE4F20E4-A442-40F1-938F-6FC421EB69F9}">
      <dgm:prSet/>
      <dgm:spPr/>
      <dgm:t>
        <a:bodyPr/>
        <a:lstStyle/>
        <a:p>
          <a:pPr rtl="0"/>
          <a:r>
            <a:rPr lang="ru-RU" i="1" dirty="0" smtClean="0"/>
            <a:t>Проявление эгоцентризма.</a:t>
          </a:r>
          <a:r>
            <a:rPr lang="ru-RU" dirty="0" smtClean="0"/>
            <a:t> Разговор идет только на те темы, которые волнуют вас, и не берется в расчет то, что волнует ребёнка.</a:t>
          </a:r>
          <a:endParaRPr lang="ru-RU" dirty="0"/>
        </a:p>
      </dgm:t>
    </dgm:pt>
    <dgm:pt modelId="{C28D62AF-A1DA-42E0-8F83-2158B1C761F7}" type="parTrans" cxnId="{E8096A0B-F9F5-42F7-9B49-B7939BCE72F1}">
      <dgm:prSet/>
      <dgm:spPr/>
      <dgm:t>
        <a:bodyPr/>
        <a:lstStyle/>
        <a:p>
          <a:endParaRPr lang="ru-RU"/>
        </a:p>
      </dgm:t>
    </dgm:pt>
    <dgm:pt modelId="{A608B44E-2C76-4AC9-9D85-F5B52ED95BB0}" type="sibTrans" cxnId="{E8096A0B-F9F5-42F7-9B49-B7939BCE72F1}">
      <dgm:prSet/>
      <dgm:spPr/>
      <dgm:t>
        <a:bodyPr/>
        <a:lstStyle/>
        <a:p>
          <a:endParaRPr lang="ru-RU"/>
        </a:p>
      </dgm:t>
    </dgm:pt>
    <dgm:pt modelId="{401D7F48-40F1-45D9-8DF2-6AC13A418C02}">
      <dgm:prSet/>
      <dgm:spPr/>
      <dgm:t>
        <a:bodyPr/>
        <a:lstStyle/>
        <a:p>
          <a:pPr rtl="0"/>
          <a:r>
            <a:rPr lang="ru-RU" i="1" dirty="0" smtClean="0"/>
            <a:t>Прерывание монолога партнера.</a:t>
          </a:r>
          <a:r>
            <a:rPr lang="ru-RU" dirty="0" smtClean="0"/>
            <a:t> Например: «А не пора ли нам поговорить о деле?» или «Давай вернемся к цели нашего разговора».</a:t>
          </a:r>
          <a:endParaRPr lang="ru-RU" dirty="0"/>
        </a:p>
      </dgm:t>
    </dgm:pt>
    <dgm:pt modelId="{062024A8-8875-4B49-9F20-073EED742FFD}" type="parTrans" cxnId="{DB5FE38B-168A-401F-A18C-CE3AAA66B35C}">
      <dgm:prSet/>
      <dgm:spPr/>
      <dgm:t>
        <a:bodyPr/>
        <a:lstStyle/>
        <a:p>
          <a:endParaRPr lang="ru-RU"/>
        </a:p>
      </dgm:t>
    </dgm:pt>
    <dgm:pt modelId="{6E3500CF-EFC3-4565-AF90-4C1E1B49CD98}" type="sibTrans" cxnId="{DB5FE38B-168A-401F-A18C-CE3AAA66B35C}">
      <dgm:prSet/>
      <dgm:spPr/>
      <dgm:t>
        <a:bodyPr/>
        <a:lstStyle/>
        <a:p>
          <a:endParaRPr lang="ru-RU"/>
        </a:p>
      </dgm:t>
    </dgm:pt>
    <dgm:pt modelId="{A2661101-7D62-4E69-9624-1D033608016C}" type="pres">
      <dgm:prSet presAssocID="{B0401271-BE30-486C-97BC-41C5C5D58B2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E456E9-0570-4A57-9847-7674014E61A1}" type="pres">
      <dgm:prSet presAssocID="{922BE671-84B7-405F-B4AB-B9C320DE33B2}" presName="circle1" presStyleLbl="node1" presStyleIdx="0" presStyleCnt="5"/>
      <dgm:spPr/>
    </dgm:pt>
    <dgm:pt modelId="{058F2EAC-EA73-453E-8676-E527D32C3DDB}" type="pres">
      <dgm:prSet presAssocID="{922BE671-84B7-405F-B4AB-B9C320DE33B2}" presName="space" presStyleCnt="0"/>
      <dgm:spPr/>
    </dgm:pt>
    <dgm:pt modelId="{E818B886-84F2-43D0-88FB-7878AB6E835E}" type="pres">
      <dgm:prSet presAssocID="{922BE671-84B7-405F-B4AB-B9C320DE33B2}" presName="rect1" presStyleLbl="alignAcc1" presStyleIdx="0" presStyleCnt="5" custScaleX="124820"/>
      <dgm:spPr/>
      <dgm:t>
        <a:bodyPr/>
        <a:lstStyle/>
        <a:p>
          <a:endParaRPr lang="ru-RU"/>
        </a:p>
      </dgm:t>
    </dgm:pt>
    <dgm:pt modelId="{E4BDC9BA-A9EA-4C69-A1CB-0C825CE3C7FA}" type="pres">
      <dgm:prSet presAssocID="{FABB0ABD-B956-4396-9942-7A8A03EFDD12}" presName="vertSpace2" presStyleLbl="node1" presStyleIdx="0" presStyleCnt="5"/>
      <dgm:spPr/>
    </dgm:pt>
    <dgm:pt modelId="{04A35289-3005-401F-9C49-5E61269B7901}" type="pres">
      <dgm:prSet presAssocID="{FABB0ABD-B956-4396-9942-7A8A03EFDD12}" presName="circle2" presStyleLbl="node1" presStyleIdx="1" presStyleCnt="5"/>
      <dgm:spPr/>
    </dgm:pt>
    <dgm:pt modelId="{A009CC59-0179-4D69-8F70-332BC1413E8B}" type="pres">
      <dgm:prSet presAssocID="{FABB0ABD-B956-4396-9942-7A8A03EFDD12}" presName="rect2" presStyleLbl="alignAcc1" presStyleIdx="1" presStyleCnt="5"/>
      <dgm:spPr/>
      <dgm:t>
        <a:bodyPr/>
        <a:lstStyle/>
        <a:p>
          <a:endParaRPr lang="ru-RU"/>
        </a:p>
      </dgm:t>
    </dgm:pt>
    <dgm:pt modelId="{819ECD21-E79F-4DF9-919E-6609DF50C97D}" type="pres">
      <dgm:prSet presAssocID="{D5AF03A0-CB86-4C1E-9780-816971656828}" presName="vertSpace3" presStyleLbl="node1" presStyleIdx="1" presStyleCnt="5"/>
      <dgm:spPr/>
    </dgm:pt>
    <dgm:pt modelId="{5FD0667E-C024-44AC-8DCE-6EE4D3AB4258}" type="pres">
      <dgm:prSet presAssocID="{D5AF03A0-CB86-4C1E-9780-816971656828}" presName="circle3" presStyleLbl="node1" presStyleIdx="2" presStyleCnt="5"/>
      <dgm:spPr/>
    </dgm:pt>
    <dgm:pt modelId="{655359FB-F13B-4957-BE3C-584E2A59E066}" type="pres">
      <dgm:prSet presAssocID="{D5AF03A0-CB86-4C1E-9780-816971656828}" presName="rect3" presStyleLbl="alignAcc1" presStyleIdx="2" presStyleCnt="5"/>
      <dgm:spPr/>
      <dgm:t>
        <a:bodyPr/>
        <a:lstStyle/>
        <a:p>
          <a:endParaRPr lang="ru-RU"/>
        </a:p>
      </dgm:t>
    </dgm:pt>
    <dgm:pt modelId="{26C0113E-139A-496C-B430-A718CDCA83C0}" type="pres">
      <dgm:prSet presAssocID="{AE4F20E4-A442-40F1-938F-6FC421EB69F9}" presName="vertSpace4" presStyleLbl="node1" presStyleIdx="2" presStyleCnt="5"/>
      <dgm:spPr/>
    </dgm:pt>
    <dgm:pt modelId="{82C89C6D-CEC3-42A6-9EFF-2C7873214ABC}" type="pres">
      <dgm:prSet presAssocID="{AE4F20E4-A442-40F1-938F-6FC421EB69F9}" presName="circle4" presStyleLbl="node1" presStyleIdx="3" presStyleCnt="5"/>
      <dgm:spPr/>
    </dgm:pt>
    <dgm:pt modelId="{C69A5D48-F1FD-4F88-9364-FC8D0109F45A}" type="pres">
      <dgm:prSet presAssocID="{AE4F20E4-A442-40F1-938F-6FC421EB69F9}" presName="rect4" presStyleLbl="alignAcc1" presStyleIdx="3" presStyleCnt="5"/>
      <dgm:spPr/>
      <dgm:t>
        <a:bodyPr/>
        <a:lstStyle/>
        <a:p>
          <a:endParaRPr lang="ru-RU"/>
        </a:p>
      </dgm:t>
    </dgm:pt>
    <dgm:pt modelId="{641875EC-4AEC-4993-9669-5804F3306010}" type="pres">
      <dgm:prSet presAssocID="{401D7F48-40F1-45D9-8DF2-6AC13A418C02}" presName="vertSpace5" presStyleLbl="node1" presStyleIdx="3" presStyleCnt="5"/>
      <dgm:spPr/>
    </dgm:pt>
    <dgm:pt modelId="{FB92466B-B64C-4B2C-AE1B-B57484745981}" type="pres">
      <dgm:prSet presAssocID="{401D7F48-40F1-45D9-8DF2-6AC13A418C02}" presName="circle5" presStyleLbl="node1" presStyleIdx="4" presStyleCnt="5"/>
      <dgm:spPr/>
    </dgm:pt>
    <dgm:pt modelId="{997E0BCA-F6D5-45F0-8EE9-019EF8222783}" type="pres">
      <dgm:prSet presAssocID="{401D7F48-40F1-45D9-8DF2-6AC13A418C02}" presName="rect5" presStyleLbl="alignAcc1" presStyleIdx="4" presStyleCnt="5"/>
      <dgm:spPr/>
      <dgm:t>
        <a:bodyPr/>
        <a:lstStyle/>
        <a:p>
          <a:endParaRPr lang="ru-RU"/>
        </a:p>
      </dgm:t>
    </dgm:pt>
    <dgm:pt modelId="{427E2645-EE39-43C1-9971-74DB8683FA12}" type="pres">
      <dgm:prSet presAssocID="{922BE671-84B7-405F-B4AB-B9C320DE33B2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CB1F1-2EF8-4F74-BF97-DA83221883EB}" type="pres">
      <dgm:prSet presAssocID="{FABB0ABD-B956-4396-9942-7A8A03EFDD12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D00847-3573-4924-8693-CD2635FB5779}" type="pres">
      <dgm:prSet presAssocID="{D5AF03A0-CB86-4C1E-9780-816971656828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0D49E7-B166-4290-A161-311CD4E95347}" type="pres">
      <dgm:prSet presAssocID="{AE4F20E4-A442-40F1-938F-6FC421EB69F9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E5C02-D053-4383-812D-F7E34123BEFB}" type="pres">
      <dgm:prSet presAssocID="{401D7F48-40F1-45D9-8DF2-6AC13A418C02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563D0A-937D-44BB-B10F-4E2CEEC1EA6D}" srcId="{B0401271-BE30-486C-97BC-41C5C5D58B21}" destId="{D5AF03A0-CB86-4C1E-9780-816971656828}" srcOrd="2" destOrd="0" parTransId="{ED91ACEB-BAC3-4E4A-9212-8CE1675D7EE7}" sibTransId="{3BFDF64F-3884-4287-94DB-71C49586C1B8}"/>
    <dgm:cxn modelId="{79A79320-CED5-4BCC-82A5-F21F4AA175EA}" type="presOf" srcId="{922BE671-84B7-405F-B4AB-B9C320DE33B2}" destId="{427E2645-EE39-43C1-9971-74DB8683FA12}" srcOrd="1" destOrd="0" presId="urn:microsoft.com/office/officeart/2005/8/layout/target3"/>
    <dgm:cxn modelId="{9E96DA91-F34A-4F2B-A1B0-23C4F3FCE03B}" type="presOf" srcId="{FABB0ABD-B956-4396-9942-7A8A03EFDD12}" destId="{A009CC59-0179-4D69-8F70-332BC1413E8B}" srcOrd="0" destOrd="0" presId="urn:microsoft.com/office/officeart/2005/8/layout/target3"/>
    <dgm:cxn modelId="{BEC31DEA-7542-40FF-9C36-BB19BB76457E}" type="presOf" srcId="{401D7F48-40F1-45D9-8DF2-6AC13A418C02}" destId="{997E0BCA-F6D5-45F0-8EE9-019EF8222783}" srcOrd="0" destOrd="0" presId="urn:microsoft.com/office/officeart/2005/8/layout/target3"/>
    <dgm:cxn modelId="{01256AD0-5E2D-46BA-9BF2-712A47DA62CA}" type="presOf" srcId="{D5AF03A0-CB86-4C1E-9780-816971656828}" destId="{655359FB-F13B-4957-BE3C-584E2A59E066}" srcOrd="0" destOrd="0" presId="urn:microsoft.com/office/officeart/2005/8/layout/target3"/>
    <dgm:cxn modelId="{A19239EB-F403-4BDF-BEC8-992EA1E0B47B}" srcId="{B0401271-BE30-486C-97BC-41C5C5D58B21}" destId="{922BE671-84B7-405F-B4AB-B9C320DE33B2}" srcOrd="0" destOrd="0" parTransId="{D389D561-990B-40A2-86AF-3B2383597826}" sibTransId="{47B03E0B-5074-49EC-B0B0-65ECAF6393B4}"/>
    <dgm:cxn modelId="{E8096A0B-F9F5-42F7-9B49-B7939BCE72F1}" srcId="{B0401271-BE30-486C-97BC-41C5C5D58B21}" destId="{AE4F20E4-A442-40F1-938F-6FC421EB69F9}" srcOrd="3" destOrd="0" parTransId="{C28D62AF-A1DA-42E0-8F83-2158B1C761F7}" sibTransId="{A608B44E-2C76-4AC9-9D85-F5B52ED95BB0}"/>
    <dgm:cxn modelId="{61F09F94-2CFB-4CA9-B799-D0F6D94FD536}" srcId="{B0401271-BE30-486C-97BC-41C5C5D58B21}" destId="{FABB0ABD-B956-4396-9942-7A8A03EFDD12}" srcOrd="1" destOrd="0" parTransId="{7C2FDEA4-CB5F-4FC1-ADAF-E34B43925526}" sibTransId="{217C0233-CBE7-46DD-BF15-C67A9EF78E35}"/>
    <dgm:cxn modelId="{880DE3B8-B94B-4674-AE4C-65F36F7CF4DD}" type="presOf" srcId="{D5AF03A0-CB86-4C1E-9780-816971656828}" destId="{37D00847-3573-4924-8693-CD2635FB5779}" srcOrd="1" destOrd="0" presId="urn:microsoft.com/office/officeart/2005/8/layout/target3"/>
    <dgm:cxn modelId="{4F618736-BCF7-44E7-94F6-C4CE917B8495}" type="presOf" srcId="{401D7F48-40F1-45D9-8DF2-6AC13A418C02}" destId="{199E5C02-D053-4383-812D-F7E34123BEFB}" srcOrd="1" destOrd="0" presId="urn:microsoft.com/office/officeart/2005/8/layout/target3"/>
    <dgm:cxn modelId="{5EAC630E-D7A8-4E2A-8943-966E5A2AFFD3}" type="presOf" srcId="{922BE671-84B7-405F-B4AB-B9C320DE33B2}" destId="{E818B886-84F2-43D0-88FB-7878AB6E835E}" srcOrd="0" destOrd="0" presId="urn:microsoft.com/office/officeart/2005/8/layout/target3"/>
    <dgm:cxn modelId="{CA249F34-5887-4CE8-B6F4-4AA484A82C93}" type="presOf" srcId="{AE4F20E4-A442-40F1-938F-6FC421EB69F9}" destId="{C69A5D48-F1FD-4F88-9364-FC8D0109F45A}" srcOrd="0" destOrd="0" presId="urn:microsoft.com/office/officeart/2005/8/layout/target3"/>
    <dgm:cxn modelId="{1423E521-4793-48EB-BF0E-52623061E682}" type="presOf" srcId="{FABB0ABD-B956-4396-9942-7A8A03EFDD12}" destId="{CC7CB1F1-2EF8-4F74-BF97-DA83221883EB}" srcOrd="1" destOrd="0" presId="urn:microsoft.com/office/officeart/2005/8/layout/target3"/>
    <dgm:cxn modelId="{DB5FE38B-168A-401F-A18C-CE3AAA66B35C}" srcId="{B0401271-BE30-486C-97BC-41C5C5D58B21}" destId="{401D7F48-40F1-45D9-8DF2-6AC13A418C02}" srcOrd="4" destOrd="0" parTransId="{062024A8-8875-4B49-9F20-073EED742FFD}" sibTransId="{6E3500CF-EFC3-4565-AF90-4C1E1B49CD98}"/>
    <dgm:cxn modelId="{53000EFC-40B7-4CF0-B2AE-E15C27D47912}" type="presOf" srcId="{B0401271-BE30-486C-97BC-41C5C5D58B21}" destId="{A2661101-7D62-4E69-9624-1D033608016C}" srcOrd="0" destOrd="0" presId="urn:microsoft.com/office/officeart/2005/8/layout/target3"/>
    <dgm:cxn modelId="{B5E1FB0E-11AD-4490-B713-11B393C9F299}" type="presOf" srcId="{AE4F20E4-A442-40F1-938F-6FC421EB69F9}" destId="{A50D49E7-B166-4290-A161-311CD4E95347}" srcOrd="1" destOrd="0" presId="urn:microsoft.com/office/officeart/2005/8/layout/target3"/>
    <dgm:cxn modelId="{89D398A0-547E-45A4-BA57-369751C8E4AA}" type="presParOf" srcId="{A2661101-7D62-4E69-9624-1D033608016C}" destId="{AEE456E9-0570-4A57-9847-7674014E61A1}" srcOrd="0" destOrd="0" presId="urn:microsoft.com/office/officeart/2005/8/layout/target3"/>
    <dgm:cxn modelId="{82C52C51-AA39-43FC-9211-4B22A82AF368}" type="presParOf" srcId="{A2661101-7D62-4E69-9624-1D033608016C}" destId="{058F2EAC-EA73-453E-8676-E527D32C3DDB}" srcOrd="1" destOrd="0" presId="urn:microsoft.com/office/officeart/2005/8/layout/target3"/>
    <dgm:cxn modelId="{394B5779-C57A-44C9-8E8F-DF7C43D9FBDB}" type="presParOf" srcId="{A2661101-7D62-4E69-9624-1D033608016C}" destId="{E818B886-84F2-43D0-88FB-7878AB6E835E}" srcOrd="2" destOrd="0" presId="urn:microsoft.com/office/officeart/2005/8/layout/target3"/>
    <dgm:cxn modelId="{0096206B-3153-4E7A-A313-E52D390FF734}" type="presParOf" srcId="{A2661101-7D62-4E69-9624-1D033608016C}" destId="{E4BDC9BA-A9EA-4C69-A1CB-0C825CE3C7FA}" srcOrd="3" destOrd="0" presId="urn:microsoft.com/office/officeart/2005/8/layout/target3"/>
    <dgm:cxn modelId="{1C6B5C47-68A8-4565-8C54-3E7F1EFE62BD}" type="presParOf" srcId="{A2661101-7D62-4E69-9624-1D033608016C}" destId="{04A35289-3005-401F-9C49-5E61269B7901}" srcOrd="4" destOrd="0" presId="urn:microsoft.com/office/officeart/2005/8/layout/target3"/>
    <dgm:cxn modelId="{50D69B66-C034-4FF7-8ED8-9D01B561FE6F}" type="presParOf" srcId="{A2661101-7D62-4E69-9624-1D033608016C}" destId="{A009CC59-0179-4D69-8F70-332BC1413E8B}" srcOrd="5" destOrd="0" presId="urn:microsoft.com/office/officeart/2005/8/layout/target3"/>
    <dgm:cxn modelId="{8AD8AA97-7A02-4662-81B3-EB7342635063}" type="presParOf" srcId="{A2661101-7D62-4E69-9624-1D033608016C}" destId="{819ECD21-E79F-4DF9-919E-6609DF50C97D}" srcOrd="6" destOrd="0" presId="urn:microsoft.com/office/officeart/2005/8/layout/target3"/>
    <dgm:cxn modelId="{328AB95A-DC97-45AC-B764-B8F6A8250852}" type="presParOf" srcId="{A2661101-7D62-4E69-9624-1D033608016C}" destId="{5FD0667E-C024-44AC-8DCE-6EE4D3AB4258}" srcOrd="7" destOrd="0" presId="urn:microsoft.com/office/officeart/2005/8/layout/target3"/>
    <dgm:cxn modelId="{F12B2994-DF22-42D2-8B5C-CEA89ADC476E}" type="presParOf" srcId="{A2661101-7D62-4E69-9624-1D033608016C}" destId="{655359FB-F13B-4957-BE3C-584E2A59E066}" srcOrd="8" destOrd="0" presId="urn:microsoft.com/office/officeart/2005/8/layout/target3"/>
    <dgm:cxn modelId="{76BF0D6A-3199-4680-AC47-D43C78534C26}" type="presParOf" srcId="{A2661101-7D62-4E69-9624-1D033608016C}" destId="{26C0113E-139A-496C-B430-A718CDCA83C0}" srcOrd="9" destOrd="0" presId="urn:microsoft.com/office/officeart/2005/8/layout/target3"/>
    <dgm:cxn modelId="{8778BFCF-2649-4007-8823-696353C90654}" type="presParOf" srcId="{A2661101-7D62-4E69-9624-1D033608016C}" destId="{82C89C6D-CEC3-42A6-9EFF-2C7873214ABC}" srcOrd="10" destOrd="0" presId="urn:microsoft.com/office/officeart/2005/8/layout/target3"/>
    <dgm:cxn modelId="{076D8B56-53BF-4D23-A623-C1C6F6448791}" type="presParOf" srcId="{A2661101-7D62-4E69-9624-1D033608016C}" destId="{C69A5D48-F1FD-4F88-9364-FC8D0109F45A}" srcOrd="11" destOrd="0" presId="urn:microsoft.com/office/officeart/2005/8/layout/target3"/>
    <dgm:cxn modelId="{A2A0D7AE-5D8E-4014-94C9-C0C7EC1B7EDB}" type="presParOf" srcId="{A2661101-7D62-4E69-9624-1D033608016C}" destId="{641875EC-4AEC-4993-9669-5804F3306010}" srcOrd="12" destOrd="0" presId="urn:microsoft.com/office/officeart/2005/8/layout/target3"/>
    <dgm:cxn modelId="{8ADF4F9A-8005-4539-9643-8C937C98A83C}" type="presParOf" srcId="{A2661101-7D62-4E69-9624-1D033608016C}" destId="{FB92466B-B64C-4B2C-AE1B-B57484745981}" srcOrd="13" destOrd="0" presId="urn:microsoft.com/office/officeart/2005/8/layout/target3"/>
    <dgm:cxn modelId="{1CFCDDC7-77EE-4C95-87CC-F8020D77BB69}" type="presParOf" srcId="{A2661101-7D62-4E69-9624-1D033608016C}" destId="{997E0BCA-F6D5-45F0-8EE9-019EF8222783}" srcOrd="14" destOrd="0" presId="urn:microsoft.com/office/officeart/2005/8/layout/target3"/>
    <dgm:cxn modelId="{F725A655-5505-42E3-9D08-9B3BCB66A15D}" type="presParOf" srcId="{A2661101-7D62-4E69-9624-1D033608016C}" destId="{427E2645-EE39-43C1-9971-74DB8683FA12}" srcOrd="15" destOrd="0" presId="urn:microsoft.com/office/officeart/2005/8/layout/target3"/>
    <dgm:cxn modelId="{DA6BE959-B2BB-4468-A2AA-6B8D884CDE37}" type="presParOf" srcId="{A2661101-7D62-4E69-9624-1D033608016C}" destId="{CC7CB1F1-2EF8-4F74-BF97-DA83221883EB}" srcOrd="16" destOrd="0" presId="urn:microsoft.com/office/officeart/2005/8/layout/target3"/>
    <dgm:cxn modelId="{5B554AE3-4E08-4695-AA18-4215314467C0}" type="presParOf" srcId="{A2661101-7D62-4E69-9624-1D033608016C}" destId="{37D00847-3573-4924-8693-CD2635FB5779}" srcOrd="17" destOrd="0" presId="urn:microsoft.com/office/officeart/2005/8/layout/target3"/>
    <dgm:cxn modelId="{C7019F4E-F4A6-4A68-860B-EE5898F9420C}" type="presParOf" srcId="{A2661101-7D62-4E69-9624-1D033608016C}" destId="{A50D49E7-B166-4290-A161-311CD4E95347}" srcOrd="18" destOrd="0" presId="urn:microsoft.com/office/officeart/2005/8/layout/target3"/>
    <dgm:cxn modelId="{C88ACC86-E114-4D2B-AB7A-7CE6E10A0ABA}" type="presParOf" srcId="{A2661101-7D62-4E69-9624-1D033608016C}" destId="{199E5C02-D053-4383-812D-F7E34123BEFB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BBFAC6-A6CC-4CD8-9D6B-CD70D480DEC8}" type="doc">
      <dgm:prSet loTypeId="urn:microsoft.com/office/officeart/2005/8/layout/lProcess3" loCatId="process" qsTypeId="urn:microsoft.com/office/officeart/2005/8/quickstyle/3d9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AB93E51-5056-4B9F-82B2-188A3C1E1761}">
      <dgm:prSet/>
      <dgm:spPr/>
      <dgm:t>
        <a:bodyPr>
          <a:sp3d extrusionH="28000" prstMaterial="matte">
            <a:bevelT w="69850" h="69850" prst="divot"/>
          </a:sp3d>
        </a:bodyPr>
        <a:lstStyle/>
        <a:p>
          <a:pPr rtl="0"/>
          <a:r>
            <a:rPr lang="ru-RU" b="1" cap="none" spc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Разбираем ситуации</a:t>
          </a:r>
          <a:endParaRPr lang="ru-RU" b="1" cap="none" spc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gm:t>
    </dgm:pt>
    <dgm:pt modelId="{C1D49B6C-B73E-4F99-A33A-88E50BB03E93}" type="parTrans" cxnId="{425C9127-761D-45F9-9C97-A028BDC09B48}">
      <dgm:prSet/>
      <dgm:spPr/>
      <dgm:t>
        <a:bodyPr/>
        <a:lstStyle/>
        <a:p>
          <a:endParaRPr lang="ru-RU" b="1" cap="none" spc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gm:t>
    </dgm:pt>
    <dgm:pt modelId="{921AC513-C898-47BB-A171-448BE7836173}" type="sibTrans" cxnId="{425C9127-761D-45F9-9C97-A028BDC09B48}">
      <dgm:prSet/>
      <dgm:spPr/>
      <dgm:t>
        <a:bodyPr/>
        <a:lstStyle/>
        <a:p>
          <a:endParaRPr lang="ru-RU" b="1" cap="none" spc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gm:t>
    </dgm:pt>
    <dgm:pt modelId="{BEF650A1-9029-4BB0-BE78-74319C6268BB}" type="pres">
      <dgm:prSet presAssocID="{80BBFAC6-A6CC-4CD8-9D6B-CD70D480DEC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D65D71-4BF0-4ED7-A169-87330FED1671}" type="pres">
      <dgm:prSet presAssocID="{AAB93E51-5056-4B9F-82B2-188A3C1E1761}" presName="horFlow" presStyleCnt="0"/>
      <dgm:spPr/>
      <dgm:t>
        <a:bodyPr/>
        <a:lstStyle/>
        <a:p>
          <a:endParaRPr lang="ru-RU"/>
        </a:p>
      </dgm:t>
    </dgm:pt>
    <dgm:pt modelId="{0BAAF602-ABBE-4D3E-96DB-3805E9BDB1FA}" type="pres">
      <dgm:prSet presAssocID="{AAB93E51-5056-4B9F-82B2-188A3C1E1761}" presName="bigChev" presStyleLbl="node1" presStyleIdx="0" presStyleCnt="1" custScaleX="117921"/>
      <dgm:spPr/>
      <dgm:t>
        <a:bodyPr/>
        <a:lstStyle/>
        <a:p>
          <a:endParaRPr lang="ru-RU"/>
        </a:p>
      </dgm:t>
    </dgm:pt>
  </dgm:ptLst>
  <dgm:cxnLst>
    <dgm:cxn modelId="{425C9127-761D-45F9-9C97-A028BDC09B48}" srcId="{80BBFAC6-A6CC-4CD8-9D6B-CD70D480DEC8}" destId="{AAB93E51-5056-4B9F-82B2-188A3C1E1761}" srcOrd="0" destOrd="0" parTransId="{C1D49B6C-B73E-4F99-A33A-88E50BB03E93}" sibTransId="{921AC513-C898-47BB-A171-448BE7836173}"/>
    <dgm:cxn modelId="{6D78B17F-4991-45B2-8828-DCE7B157889B}" type="presOf" srcId="{80BBFAC6-A6CC-4CD8-9D6B-CD70D480DEC8}" destId="{BEF650A1-9029-4BB0-BE78-74319C6268BB}" srcOrd="0" destOrd="0" presId="urn:microsoft.com/office/officeart/2005/8/layout/lProcess3"/>
    <dgm:cxn modelId="{DD93A33F-8208-4AD0-8E04-4A792FE5131C}" type="presOf" srcId="{AAB93E51-5056-4B9F-82B2-188A3C1E1761}" destId="{0BAAF602-ABBE-4D3E-96DB-3805E9BDB1FA}" srcOrd="0" destOrd="0" presId="urn:microsoft.com/office/officeart/2005/8/layout/lProcess3"/>
    <dgm:cxn modelId="{80AB35BB-0068-4C96-B0F8-8A46D2B4C325}" type="presParOf" srcId="{BEF650A1-9029-4BB0-BE78-74319C6268BB}" destId="{40D65D71-4BF0-4ED7-A169-87330FED1671}" srcOrd="0" destOrd="0" presId="urn:microsoft.com/office/officeart/2005/8/layout/lProcess3"/>
    <dgm:cxn modelId="{08C3F724-0F7E-420E-B3AD-E02BB37451DC}" type="presParOf" srcId="{40D65D71-4BF0-4ED7-A169-87330FED1671}" destId="{0BAAF602-ABBE-4D3E-96DB-3805E9BDB1FA}" srcOrd="0" destOrd="0" presId="urn:microsoft.com/office/officeart/2005/8/layout/lProcess3"/>
  </dgm:cxnLst>
  <dgm:bg>
    <a:solidFill>
      <a:schemeClr val="accent3">
        <a:lumMod val="95000"/>
      </a:schemeClr>
    </a:solidFill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B31C12-B650-47BE-856B-F893859D534B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5720C4-B24B-48CA-B0C5-DF3386FC9029}">
      <dgm:prSet/>
      <dgm:spPr/>
      <dgm:t>
        <a:bodyPr/>
        <a:lstStyle/>
        <a:p>
          <a:pPr algn="just" rtl="0"/>
          <a:r>
            <a:rPr lang="ru-RU" dirty="0" smtClean="0"/>
            <a:t>Ну конечно, во втором случае. Само звучание имени оказывает большое воздействие на человека.</a:t>
          </a:r>
          <a:endParaRPr lang="ru-RU" dirty="0"/>
        </a:p>
      </dgm:t>
    </dgm:pt>
    <dgm:pt modelId="{2DFCCB5D-22B5-4823-BFA9-D5D901A5EED6}" type="parTrans" cxnId="{C3F51EE1-EA3B-4B0E-9F21-75348F75F46C}">
      <dgm:prSet/>
      <dgm:spPr/>
      <dgm:t>
        <a:bodyPr/>
        <a:lstStyle/>
        <a:p>
          <a:endParaRPr lang="ru-RU"/>
        </a:p>
      </dgm:t>
    </dgm:pt>
    <dgm:pt modelId="{47686DEB-3971-48F8-94D5-03FF617A7D08}" type="sibTrans" cxnId="{C3F51EE1-EA3B-4B0E-9F21-75348F75F46C}">
      <dgm:prSet/>
      <dgm:spPr/>
      <dgm:t>
        <a:bodyPr/>
        <a:lstStyle/>
        <a:p>
          <a:endParaRPr lang="ru-RU"/>
        </a:p>
      </dgm:t>
    </dgm:pt>
    <dgm:pt modelId="{BCF2DDF8-6085-41CC-B3CD-AB796E09AD80}">
      <dgm:prSet/>
      <dgm:spPr/>
      <dgm:t>
        <a:bodyPr/>
        <a:lstStyle/>
        <a:p>
          <a:pPr rtl="0"/>
          <a:r>
            <a:rPr lang="ru-RU" dirty="0" smtClean="0"/>
            <a:t>Во время конфликтов, желая снять их остроту, люди подсознательно начинают чаще употреблять в своей речи имена собеседников. Называя их по имени, можно быстрее прийти к согласию, найти взаимопонимание.</a:t>
          </a:r>
          <a:endParaRPr lang="ru-RU" dirty="0"/>
        </a:p>
      </dgm:t>
    </dgm:pt>
    <dgm:pt modelId="{A8E3BCF6-5789-4E0A-B07B-5B3C55C0A8B9}" type="parTrans" cxnId="{131D712C-E84F-4730-AB76-E36A9758F89B}">
      <dgm:prSet/>
      <dgm:spPr/>
      <dgm:t>
        <a:bodyPr/>
        <a:lstStyle/>
        <a:p>
          <a:endParaRPr lang="ru-RU"/>
        </a:p>
      </dgm:t>
    </dgm:pt>
    <dgm:pt modelId="{887009D1-3918-47E1-8B51-BCB5993BEA1E}" type="sibTrans" cxnId="{131D712C-E84F-4730-AB76-E36A9758F89B}">
      <dgm:prSet/>
      <dgm:spPr/>
      <dgm:t>
        <a:bodyPr/>
        <a:lstStyle/>
        <a:p>
          <a:endParaRPr lang="ru-RU"/>
        </a:p>
      </dgm:t>
    </dgm:pt>
    <dgm:pt modelId="{9559AEA0-8470-478B-8449-197915BA84CA}">
      <dgm:prSet/>
      <dgm:spPr/>
      <dgm:t>
        <a:bodyPr/>
        <a:lstStyle/>
        <a:p>
          <a:pPr rtl="0"/>
          <a:r>
            <a:rPr lang="ru-RU" b="1" smtClean="0"/>
            <a:t>Имя человека — это самый сладостный и самый важный для него звук!</a:t>
          </a:r>
          <a:endParaRPr lang="ru-RU"/>
        </a:p>
      </dgm:t>
    </dgm:pt>
    <dgm:pt modelId="{F2816461-C059-4F4F-9A56-FE9CDC3A1E90}" type="parTrans" cxnId="{707902D2-117E-457E-A170-524074C5F262}">
      <dgm:prSet/>
      <dgm:spPr/>
      <dgm:t>
        <a:bodyPr/>
        <a:lstStyle/>
        <a:p>
          <a:endParaRPr lang="ru-RU"/>
        </a:p>
      </dgm:t>
    </dgm:pt>
    <dgm:pt modelId="{33DC3590-DA58-4BD8-B472-CD74A0ADC8F0}" type="sibTrans" cxnId="{707902D2-117E-457E-A170-524074C5F262}">
      <dgm:prSet/>
      <dgm:spPr/>
      <dgm:t>
        <a:bodyPr/>
        <a:lstStyle/>
        <a:p>
          <a:endParaRPr lang="ru-RU"/>
        </a:p>
      </dgm:t>
    </dgm:pt>
    <dgm:pt modelId="{42DF63F9-0FC9-4F8B-9E8F-747751114A48}" type="pres">
      <dgm:prSet presAssocID="{3AB31C12-B650-47BE-856B-F893859D534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3123E3-4C80-4B5C-9D24-1BAD5508888D}" type="pres">
      <dgm:prSet presAssocID="{5D5720C4-B24B-48CA-B0C5-DF3386FC9029}" presName="circle1" presStyleLbl="node1" presStyleIdx="0" presStyleCnt="3"/>
      <dgm:spPr/>
    </dgm:pt>
    <dgm:pt modelId="{2EFEC577-2BD5-4F44-9CC7-BFC88B68F031}" type="pres">
      <dgm:prSet presAssocID="{5D5720C4-B24B-48CA-B0C5-DF3386FC9029}" presName="space" presStyleCnt="0"/>
      <dgm:spPr/>
    </dgm:pt>
    <dgm:pt modelId="{EB11D0E3-4EF5-4837-981C-82E0D50C9135}" type="pres">
      <dgm:prSet presAssocID="{5D5720C4-B24B-48CA-B0C5-DF3386FC9029}" presName="rect1" presStyleLbl="alignAcc1" presStyleIdx="0" presStyleCnt="3"/>
      <dgm:spPr/>
      <dgm:t>
        <a:bodyPr/>
        <a:lstStyle/>
        <a:p>
          <a:endParaRPr lang="ru-RU"/>
        </a:p>
      </dgm:t>
    </dgm:pt>
    <dgm:pt modelId="{7A19FD1C-21CC-468D-B927-B21A67842481}" type="pres">
      <dgm:prSet presAssocID="{BCF2DDF8-6085-41CC-B3CD-AB796E09AD80}" presName="vertSpace2" presStyleLbl="node1" presStyleIdx="0" presStyleCnt="3"/>
      <dgm:spPr/>
    </dgm:pt>
    <dgm:pt modelId="{C5BA26C5-C56F-4F37-88FD-7EB2E84A6996}" type="pres">
      <dgm:prSet presAssocID="{BCF2DDF8-6085-41CC-B3CD-AB796E09AD80}" presName="circle2" presStyleLbl="node1" presStyleIdx="1" presStyleCnt="3"/>
      <dgm:spPr/>
    </dgm:pt>
    <dgm:pt modelId="{CA251605-DE56-4769-921B-8CC11014A300}" type="pres">
      <dgm:prSet presAssocID="{BCF2DDF8-6085-41CC-B3CD-AB796E09AD80}" presName="rect2" presStyleLbl="alignAcc1" presStyleIdx="1" presStyleCnt="3"/>
      <dgm:spPr/>
      <dgm:t>
        <a:bodyPr/>
        <a:lstStyle/>
        <a:p>
          <a:endParaRPr lang="ru-RU"/>
        </a:p>
      </dgm:t>
    </dgm:pt>
    <dgm:pt modelId="{ACA749FB-69F4-41DC-8359-197FF44A9D78}" type="pres">
      <dgm:prSet presAssocID="{9559AEA0-8470-478B-8449-197915BA84CA}" presName="vertSpace3" presStyleLbl="node1" presStyleIdx="1" presStyleCnt="3"/>
      <dgm:spPr/>
    </dgm:pt>
    <dgm:pt modelId="{E046605C-ED3D-4304-8C07-2CE371E796DD}" type="pres">
      <dgm:prSet presAssocID="{9559AEA0-8470-478B-8449-197915BA84CA}" presName="circle3" presStyleLbl="node1" presStyleIdx="2" presStyleCnt="3"/>
      <dgm:spPr/>
    </dgm:pt>
    <dgm:pt modelId="{B4428D9D-0C2B-4916-B645-F72690E950B2}" type="pres">
      <dgm:prSet presAssocID="{9559AEA0-8470-478B-8449-197915BA84CA}" presName="rect3" presStyleLbl="alignAcc1" presStyleIdx="2" presStyleCnt="3" custScaleY="74357"/>
      <dgm:spPr/>
      <dgm:t>
        <a:bodyPr/>
        <a:lstStyle/>
        <a:p>
          <a:endParaRPr lang="ru-RU"/>
        </a:p>
      </dgm:t>
    </dgm:pt>
    <dgm:pt modelId="{EE40F30E-70DB-4727-AF86-E08818DF9B9A}" type="pres">
      <dgm:prSet presAssocID="{5D5720C4-B24B-48CA-B0C5-DF3386FC9029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5EB91D-3363-4612-8AE7-DDB2F45A2D6E}" type="pres">
      <dgm:prSet presAssocID="{BCF2DDF8-6085-41CC-B3CD-AB796E09AD80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58912-9867-459C-853C-009A801CC68D}" type="pres">
      <dgm:prSet presAssocID="{9559AEA0-8470-478B-8449-197915BA84CA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21A128-E52D-4ED6-B9F7-4B54990BB406}" type="presOf" srcId="{3AB31C12-B650-47BE-856B-F893859D534B}" destId="{42DF63F9-0FC9-4F8B-9E8F-747751114A48}" srcOrd="0" destOrd="0" presId="urn:microsoft.com/office/officeart/2005/8/layout/target3"/>
    <dgm:cxn modelId="{62C0327E-2A25-44D1-B10E-0EBA5C0C53EE}" type="presOf" srcId="{9559AEA0-8470-478B-8449-197915BA84CA}" destId="{2F758912-9867-459C-853C-009A801CC68D}" srcOrd="1" destOrd="0" presId="urn:microsoft.com/office/officeart/2005/8/layout/target3"/>
    <dgm:cxn modelId="{62CEA9AD-34D6-4E3D-97EB-A98EBDB56E03}" type="presOf" srcId="{BCF2DDF8-6085-41CC-B3CD-AB796E09AD80}" destId="{CA251605-DE56-4769-921B-8CC11014A300}" srcOrd="0" destOrd="0" presId="urn:microsoft.com/office/officeart/2005/8/layout/target3"/>
    <dgm:cxn modelId="{707902D2-117E-457E-A170-524074C5F262}" srcId="{3AB31C12-B650-47BE-856B-F893859D534B}" destId="{9559AEA0-8470-478B-8449-197915BA84CA}" srcOrd="2" destOrd="0" parTransId="{F2816461-C059-4F4F-9A56-FE9CDC3A1E90}" sibTransId="{33DC3590-DA58-4BD8-B472-CD74A0ADC8F0}"/>
    <dgm:cxn modelId="{6E0394C8-8ED2-4B59-8B04-8523548B8304}" type="presOf" srcId="{5D5720C4-B24B-48CA-B0C5-DF3386FC9029}" destId="{EB11D0E3-4EF5-4837-981C-82E0D50C9135}" srcOrd="0" destOrd="0" presId="urn:microsoft.com/office/officeart/2005/8/layout/target3"/>
    <dgm:cxn modelId="{131D712C-E84F-4730-AB76-E36A9758F89B}" srcId="{3AB31C12-B650-47BE-856B-F893859D534B}" destId="{BCF2DDF8-6085-41CC-B3CD-AB796E09AD80}" srcOrd="1" destOrd="0" parTransId="{A8E3BCF6-5789-4E0A-B07B-5B3C55C0A8B9}" sibTransId="{887009D1-3918-47E1-8B51-BCB5993BEA1E}"/>
    <dgm:cxn modelId="{92CC46A1-A1BA-40DB-B46D-B1D1552EF2F5}" type="presOf" srcId="{5D5720C4-B24B-48CA-B0C5-DF3386FC9029}" destId="{EE40F30E-70DB-4727-AF86-E08818DF9B9A}" srcOrd="1" destOrd="0" presId="urn:microsoft.com/office/officeart/2005/8/layout/target3"/>
    <dgm:cxn modelId="{78201351-1059-4B67-A449-F18442588308}" type="presOf" srcId="{BCF2DDF8-6085-41CC-B3CD-AB796E09AD80}" destId="{565EB91D-3363-4612-8AE7-DDB2F45A2D6E}" srcOrd="1" destOrd="0" presId="urn:microsoft.com/office/officeart/2005/8/layout/target3"/>
    <dgm:cxn modelId="{C3F51EE1-EA3B-4B0E-9F21-75348F75F46C}" srcId="{3AB31C12-B650-47BE-856B-F893859D534B}" destId="{5D5720C4-B24B-48CA-B0C5-DF3386FC9029}" srcOrd="0" destOrd="0" parTransId="{2DFCCB5D-22B5-4823-BFA9-D5D901A5EED6}" sibTransId="{47686DEB-3971-48F8-94D5-03FF617A7D08}"/>
    <dgm:cxn modelId="{E55FF95F-E7CA-48F9-BABA-B039438F8795}" type="presOf" srcId="{9559AEA0-8470-478B-8449-197915BA84CA}" destId="{B4428D9D-0C2B-4916-B645-F72690E950B2}" srcOrd="0" destOrd="0" presId="urn:microsoft.com/office/officeart/2005/8/layout/target3"/>
    <dgm:cxn modelId="{C076F5E8-5FCF-4689-8B9A-247989A441C0}" type="presParOf" srcId="{42DF63F9-0FC9-4F8B-9E8F-747751114A48}" destId="{DE3123E3-4C80-4B5C-9D24-1BAD5508888D}" srcOrd="0" destOrd="0" presId="urn:microsoft.com/office/officeart/2005/8/layout/target3"/>
    <dgm:cxn modelId="{5B580243-5DC6-458D-B6FA-A33457F8CB25}" type="presParOf" srcId="{42DF63F9-0FC9-4F8B-9E8F-747751114A48}" destId="{2EFEC577-2BD5-4F44-9CC7-BFC88B68F031}" srcOrd="1" destOrd="0" presId="urn:microsoft.com/office/officeart/2005/8/layout/target3"/>
    <dgm:cxn modelId="{9584BBDE-5CB2-4817-8343-177C25789591}" type="presParOf" srcId="{42DF63F9-0FC9-4F8B-9E8F-747751114A48}" destId="{EB11D0E3-4EF5-4837-981C-82E0D50C9135}" srcOrd="2" destOrd="0" presId="urn:microsoft.com/office/officeart/2005/8/layout/target3"/>
    <dgm:cxn modelId="{5D523781-9F97-4861-B92F-8F3A7ED4C33B}" type="presParOf" srcId="{42DF63F9-0FC9-4F8B-9E8F-747751114A48}" destId="{7A19FD1C-21CC-468D-B927-B21A67842481}" srcOrd="3" destOrd="0" presId="urn:microsoft.com/office/officeart/2005/8/layout/target3"/>
    <dgm:cxn modelId="{06527DE1-979D-49DB-ABC5-F458009EC84D}" type="presParOf" srcId="{42DF63F9-0FC9-4F8B-9E8F-747751114A48}" destId="{C5BA26C5-C56F-4F37-88FD-7EB2E84A6996}" srcOrd="4" destOrd="0" presId="urn:microsoft.com/office/officeart/2005/8/layout/target3"/>
    <dgm:cxn modelId="{F33C50E5-3AA6-4699-B3A3-AD4F6E2D3637}" type="presParOf" srcId="{42DF63F9-0FC9-4F8B-9E8F-747751114A48}" destId="{CA251605-DE56-4769-921B-8CC11014A300}" srcOrd="5" destOrd="0" presId="urn:microsoft.com/office/officeart/2005/8/layout/target3"/>
    <dgm:cxn modelId="{E3E7D282-09C3-4F07-9192-1671E35E0E0A}" type="presParOf" srcId="{42DF63F9-0FC9-4F8B-9E8F-747751114A48}" destId="{ACA749FB-69F4-41DC-8359-197FF44A9D78}" srcOrd="6" destOrd="0" presId="urn:microsoft.com/office/officeart/2005/8/layout/target3"/>
    <dgm:cxn modelId="{D6F60361-5C83-427E-8696-860D9B861453}" type="presParOf" srcId="{42DF63F9-0FC9-4F8B-9E8F-747751114A48}" destId="{E046605C-ED3D-4304-8C07-2CE371E796DD}" srcOrd="7" destOrd="0" presId="urn:microsoft.com/office/officeart/2005/8/layout/target3"/>
    <dgm:cxn modelId="{55614E0B-B121-404F-AA89-D1B277DD5476}" type="presParOf" srcId="{42DF63F9-0FC9-4F8B-9E8F-747751114A48}" destId="{B4428D9D-0C2B-4916-B645-F72690E950B2}" srcOrd="8" destOrd="0" presId="urn:microsoft.com/office/officeart/2005/8/layout/target3"/>
    <dgm:cxn modelId="{0262A215-EC5F-4ABA-AF95-77FE8305D2BF}" type="presParOf" srcId="{42DF63F9-0FC9-4F8B-9E8F-747751114A48}" destId="{EE40F30E-70DB-4727-AF86-E08818DF9B9A}" srcOrd="9" destOrd="0" presId="urn:microsoft.com/office/officeart/2005/8/layout/target3"/>
    <dgm:cxn modelId="{E9FCC0C0-1D63-46CD-B8EB-1E42AAE22173}" type="presParOf" srcId="{42DF63F9-0FC9-4F8B-9E8F-747751114A48}" destId="{565EB91D-3363-4612-8AE7-DDB2F45A2D6E}" srcOrd="10" destOrd="0" presId="urn:microsoft.com/office/officeart/2005/8/layout/target3"/>
    <dgm:cxn modelId="{A750D607-C7F4-4E40-9708-77D5060D998B}" type="presParOf" srcId="{42DF63F9-0FC9-4F8B-9E8F-747751114A48}" destId="{2F758912-9867-459C-853C-009A801CC68D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621639-4143-4312-8927-91D57A036BD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7591B5-98E4-4E79-A8F8-3B2E419BC91A}">
      <dgm:prSet/>
      <dgm:spPr/>
      <dgm:t>
        <a:bodyPr/>
        <a:lstStyle/>
        <a:p>
          <a:pPr rtl="0"/>
          <a:r>
            <a:rPr lang="ru-RU" dirty="0" smtClean="0"/>
            <a:t>Не достигнет. «Демократическая» речь педагога входит в противоречие с ее властным, авторитарным, поучающим жестом.</a:t>
          </a:r>
          <a:endParaRPr lang="ru-RU" dirty="0"/>
        </a:p>
      </dgm:t>
    </dgm:pt>
    <dgm:pt modelId="{98F69C09-438D-4A76-8C4A-B5783BE86E88}" type="parTrans" cxnId="{FA383C2E-5B5C-4972-90AE-4C900B561652}">
      <dgm:prSet/>
      <dgm:spPr/>
      <dgm:t>
        <a:bodyPr/>
        <a:lstStyle/>
        <a:p>
          <a:endParaRPr lang="ru-RU"/>
        </a:p>
      </dgm:t>
    </dgm:pt>
    <dgm:pt modelId="{1E09CBD6-0311-47C9-8D72-2A6269D8379E}" type="sibTrans" cxnId="{FA383C2E-5B5C-4972-90AE-4C900B561652}">
      <dgm:prSet/>
      <dgm:spPr/>
      <dgm:t>
        <a:bodyPr/>
        <a:lstStyle/>
        <a:p>
          <a:endParaRPr lang="ru-RU"/>
        </a:p>
      </dgm:t>
    </dgm:pt>
    <dgm:pt modelId="{32D6C691-1226-4C0D-B109-64D076EC20C7}">
      <dgm:prSet/>
      <dgm:spPr/>
      <dgm:t>
        <a:bodyPr/>
        <a:lstStyle/>
        <a:p>
          <a:pPr rtl="0"/>
          <a:r>
            <a:rPr lang="ru-RU" b="1" dirty="0" smtClean="0"/>
            <a:t>Собеседник должен чувствовать себя значительным для партнера по общению.</a:t>
          </a:r>
          <a:endParaRPr lang="ru-RU" dirty="0"/>
        </a:p>
      </dgm:t>
    </dgm:pt>
    <dgm:pt modelId="{5B854779-1BA3-485E-9DCC-34854609481C}" type="parTrans" cxnId="{26BD70A1-370D-44C7-93D5-93C2BC1EE5A7}">
      <dgm:prSet/>
      <dgm:spPr/>
      <dgm:t>
        <a:bodyPr/>
        <a:lstStyle/>
        <a:p>
          <a:endParaRPr lang="ru-RU"/>
        </a:p>
      </dgm:t>
    </dgm:pt>
    <dgm:pt modelId="{E0803C42-9BDB-4176-ADB7-7499CE684B8B}" type="sibTrans" cxnId="{26BD70A1-370D-44C7-93D5-93C2BC1EE5A7}">
      <dgm:prSet/>
      <dgm:spPr/>
      <dgm:t>
        <a:bodyPr/>
        <a:lstStyle/>
        <a:p>
          <a:endParaRPr lang="ru-RU"/>
        </a:p>
      </dgm:t>
    </dgm:pt>
    <dgm:pt modelId="{082A1054-B001-416A-AC36-76A1E156234C}" type="pres">
      <dgm:prSet presAssocID="{F1621639-4143-4312-8927-91D57A036BD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D13475-F6DA-4F98-893E-1DAC672447BA}" type="pres">
      <dgm:prSet presAssocID="{697591B5-98E4-4E79-A8F8-3B2E419BC91A}" presName="circ1" presStyleLbl="vennNode1" presStyleIdx="0" presStyleCnt="2"/>
      <dgm:spPr/>
      <dgm:t>
        <a:bodyPr/>
        <a:lstStyle/>
        <a:p>
          <a:endParaRPr lang="ru-RU"/>
        </a:p>
      </dgm:t>
    </dgm:pt>
    <dgm:pt modelId="{65B8AC7B-93B6-4C50-8540-7FEE5F2E5E08}" type="pres">
      <dgm:prSet presAssocID="{697591B5-98E4-4E79-A8F8-3B2E419BC91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19FAA-8967-4127-8947-505E82094495}" type="pres">
      <dgm:prSet presAssocID="{32D6C691-1226-4C0D-B109-64D076EC20C7}" presName="circ2" presStyleLbl="vennNode1" presStyleIdx="1" presStyleCnt="2" custScaleX="89146" custScaleY="87544"/>
      <dgm:spPr/>
      <dgm:t>
        <a:bodyPr/>
        <a:lstStyle/>
        <a:p>
          <a:endParaRPr lang="ru-RU"/>
        </a:p>
      </dgm:t>
    </dgm:pt>
    <dgm:pt modelId="{12E9465B-DE97-420E-A0D4-E3F16B91A75E}" type="pres">
      <dgm:prSet presAssocID="{32D6C691-1226-4C0D-B109-64D076EC20C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FE01CF-1DF6-4E3E-9FF8-DEBFC14D53D1}" type="presOf" srcId="{F1621639-4143-4312-8927-91D57A036BD9}" destId="{082A1054-B001-416A-AC36-76A1E156234C}" srcOrd="0" destOrd="0" presId="urn:microsoft.com/office/officeart/2005/8/layout/venn1"/>
    <dgm:cxn modelId="{26BD70A1-370D-44C7-93D5-93C2BC1EE5A7}" srcId="{F1621639-4143-4312-8927-91D57A036BD9}" destId="{32D6C691-1226-4C0D-B109-64D076EC20C7}" srcOrd="1" destOrd="0" parTransId="{5B854779-1BA3-485E-9DCC-34854609481C}" sibTransId="{E0803C42-9BDB-4176-ADB7-7499CE684B8B}"/>
    <dgm:cxn modelId="{FA383C2E-5B5C-4972-90AE-4C900B561652}" srcId="{F1621639-4143-4312-8927-91D57A036BD9}" destId="{697591B5-98E4-4E79-A8F8-3B2E419BC91A}" srcOrd="0" destOrd="0" parTransId="{98F69C09-438D-4A76-8C4A-B5783BE86E88}" sibTransId="{1E09CBD6-0311-47C9-8D72-2A6269D8379E}"/>
    <dgm:cxn modelId="{C33A5F50-AE0E-4598-B818-6B76A247D455}" type="presOf" srcId="{32D6C691-1226-4C0D-B109-64D076EC20C7}" destId="{12E9465B-DE97-420E-A0D4-E3F16B91A75E}" srcOrd="1" destOrd="0" presId="urn:microsoft.com/office/officeart/2005/8/layout/venn1"/>
    <dgm:cxn modelId="{25E95038-2F86-46F4-8574-C09B5F9CD94F}" type="presOf" srcId="{32D6C691-1226-4C0D-B109-64D076EC20C7}" destId="{E6719FAA-8967-4127-8947-505E82094495}" srcOrd="0" destOrd="0" presId="urn:microsoft.com/office/officeart/2005/8/layout/venn1"/>
    <dgm:cxn modelId="{EE928DB2-66E8-4348-8F45-A98E031996C4}" type="presOf" srcId="{697591B5-98E4-4E79-A8F8-3B2E419BC91A}" destId="{65D13475-F6DA-4F98-893E-1DAC672447BA}" srcOrd="0" destOrd="0" presId="urn:microsoft.com/office/officeart/2005/8/layout/venn1"/>
    <dgm:cxn modelId="{15E1E503-7E5A-4D56-8BD3-BCFCA7C9C817}" type="presOf" srcId="{697591B5-98E4-4E79-A8F8-3B2E419BC91A}" destId="{65B8AC7B-93B6-4C50-8540-7FEE5F2E5E08}" srcOrd="1" destOrd="0" presId="urn:microsoft.com/office/officeart/2005/8/layout/venn1"/>
    <dgm:cxn modelId="{DBBAF072-D2F6-4B03-ACE9-6238058DB571}" type="presParOf" srcId="{082A1054-B001-416A-AC36-76A1E156234C}" destId="{65D13475-F6DA-4F98-893E-1DAC672447BA}" srcOrd="0" destOrd="0" presId="urn:microsoft.com/office/officeart/2005/8/layout/venn1"/>
    <dgm:cxn modelId="{6DFFA7B6-45A6-4E8B-8BB8-0FC86903F95E}" type="presParOf" srcId="{082A1054-B001-416A-AC36-76A1E156234C}" destId="{65B8AC7B-93B6-4C50-8540-7FEE5F2E5E08}" srcOrd="1" destOrd="0" presId="urn:microsoft.com/office/officeart/2005/8/layout/venn1"/>
    <dgm:cxn modelId="{ADE1EC9A-BCC8-42BD-A8BA-419DDF4D069C}" type="presParOf" srcId="{082A1054-B001-416A-AC36-76A1E156234C}" destId="{E6719FAA-8967-4127-8947-505E82094495}" srcOrd="2" destOrd="0" presId="urn:microsoft.com/office/officeart/2005/8/layout/venn1"/>
    <dgm:cxn modelId="{C1E3FFEE-6B57-42C4-BDA4-67E1CE37F7BE}" type="presParOf" srcId="{082A1054-B001-416A-AC36-76A1E156234C}" destId="{12E9465B-DE97-420E-A0D4-E3F16B91A75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2A26AD-66DE-418F-9BFB-9D429F1B2E84}" type="doc">
      <dgm:prSet loTypeId="urn:microsoft.com/office/officeart/2005/8/layout/arrow6" loCatId="relationship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46F76A3-C8EF-453F-8C4C-CE4017C2C1D1}">
      <dgm:prSet custT="1"/>
      <dgm:spPr/>
      <dgm:t>
        <a:bodyPr/>
        <a:lstStyle/>
        <a:p>
          <a:pPr rtl="0"/>
          <a:r>
            <a:rPr lang="ru-RU" sz="1400" dirty="0" smtClean="0"/>
            <a:t>Если у ребенка неприятные переживания, то угроза вообще бессмысленна. Она лишь загоняет его в тупик. От частого повторения угроз дети привыкают к ним и перестают на них реагировать. Тогда угрозы приходится усиливать, используя различные наказания.</a:t>
          </a:r>
          <a:endParaRPr lang="ru-RU" sz="1400" dirty="0"/>
        </a:p>
      </dgm:t>
    </dgm:pt>
    <dgm:pt modelId="{4C34779C-A10B-4E33-9423-B9AF2A03773D}" type="parTrans" cxnId="{8FA9EF85-9329-459D-8CE8-F444AC439CDF}">
      <dgm:prSet/>
      <dgm:spPr/>
      <dgm:t>
        <a:bodyPr/>
        <a:lstStyle/>
        <a:p>
          <a:endParaRPr lang="ru-RU"/>
        </a:p>
      </dgm:t>
    </dgm:pt>
    <dgm:pt modelId="{5B98034E-9B47-40A9-85D4-95C47A4156F8}" type="sibTrans" cxnId="{8FA9EF85-9329-459D-8CE8-F444AC439CDF}">
      <dgm:prSet/>
      <dgm:spPr/>
      <dgm:t>
        <a:bodyPr/>
        <a:lstStyle/>
        <a:p>
          <a:endParaRPr lang="ru-RU"/>
        </a:p>
      </dgm:t>
    </dgm:pt>
    <dgm:pt modelId="{831644F3-601D-45D6-9731-F5B43854B7EB}">
      <dgm:prSet/>
      <dgm:spPr/>
      <dgm:t>
        <a:bodyPr/>
        <a:lstStyle/>
        <a:p>
          <a:r>
            <a:rPr lang="ru-RU" b="1" i="0" smtClean="0"/>
            <a:t>Лучше воспитывать, используя положительную мотивацию, чем отрицательную, основанную на угрозах, критике и т. п.</a:t>
          </a:r>
          <a:endParaRPr lang="ru-RU"/>
        </a:p>
      </dgm:t>
    </dgm:pt>
    <dgm:pt modelId="{D7B1B4A4-CF76-4029-9582-71DC67E32C43}" type="parTrans" cxnId="{B18FCC4C-F8F9-48AA-87BF-19A2202EBD81}">
      <dgm:prSet/>
      <dgm:spPr/>
      <dgm:t>
        <a:bodyPr/>
        <a:lstStyle/>
        <a:p>
          <a:endParaRPr lang="ru-RU"/>
        </a:p>
      </dgm:t>
    </dgm:pt>
    <dgm:pt modelId="{C6BE23C0-DA38-44B0-BE6C-D52BA88C920E}" type="sibTrans" cxnId="{B18FCC4C-F8F9-48AA-87BF-19A2202EBD81}">
      <dgm:prSet/>
      <dgm:spPr/>
      <dgm:t>
        <a:bodyPr/>
        <a:lstStyle/>
        <a:p>
          <a:endParaRPr lang="ru-RU"/>
        </a:p>
      </dgm:t>
    </dgm:pt>
    <dgm:pt modelId="{47E5E30B-74D6-4AD2-9EF0-0D0B8BE9822A}" type="pres">
      <dgm:prSet presAssocID="{F92A26AD-66DE-418F-9BFB-9D429F1B2E8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7DF861-93F9-4AC9-BAC6-A6844F4E995A}" type="pres">
      <dgm:prSet presAssocID="{F92A26AD-66DE-418F-9BFB-9D429F1B2E84}" presName="ribbon" presStyleLbl="node1" presStyleIdx="0" presStyleCnt="1" custScaleY="137490" custLinFactNeighborX="126" custLinFactNeighborY="1811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BCCEF703-F6F3-4D59-A9A3-0B3DB1A7B1B6}" type="pres">
      <dgm:prSet presAssocID="{F92A26AD-66DE-418F-9BFB-9D429F1B2E84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9FAA5-26FF-4CBD-B893-791194B7C1EA}" type="pres">
      <dgm:prSet presAssocID="{F92A26AD-66DE-418F-9BFB-9D429F1B2E84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A9EF85-9329-459D-8CE8-F444AC439CDF}" srcId="{F92A26AD-66DE-418F-9BFB-9D429F1B2E84}" destId="{646F76A3-C8EF-453F-8C4C-CE4017C2C1D1}" srcOrd="0" destOrd="0" parTransId="{4C34779C-A10B-4E33-9423-B9AF2A03773D}" sibTransId="{5B98034E-9B47-40A9-85D4-95C47A4156F8}"/>
    <dgm:cxn modelId="{924C541C-6055-44EA-86EC-D3589C818D51}" type="presOf" srcId="{F92A26AD-66DE-418F-9BFB-9D429F1B2E84}" destId="{47E5E30B-74D6-4AD2-9EF0-0D0B8BE9822A}" srcOrd="0" destOrd="0" presId="urn:microsoft.com/office/officeart/2005/8/layout/arrow6"/>
    <dgm:cxn modelId="{FD650869-ACF8-4865-AE6E-94AD83EB7D62}" type="presOf" srcId="{831644F3-601D-45D6-9731-F5B43854B7EB}" destId="{C159FAA5-26FF-4CBD-B893-791194B7C1EA}" srcOrd="0" destOrd="0" presId="urn:microsoft.com/office/officeart/2005/8/layout/arrow6"/>
    <dgm:cxn modelId="{B18FCC4C-F8F9-48AA-87BF-19A2202EBD81}" srcId="{F92A26AD-66DE-418F-9BFB-9D429F1B2E84}" destId="{831644F3-601D-45D6-9731-F5B43854B7EB}" srcOrd="1" destOrd="0" parTransId="{D7B1B4A4-CF76-4029-9582-71DC67E32C43}" sibTransId="{C6BE23C0-DA38-44B0-BE6C-D52BA88C920E}"/>
    <dgm:cxn modelId="{29AECB71-DF92-4A66-884E-279509F22A4B}" type="presOf" srcId="{646F76A3-C8EF-453F-8C4C-CE4017C2C1D1}" destId="{BCCEF703-F6F3-4D59-A9A3-0B3DB1A7B1B6}" srcOrd="0" destOrd="0" presId="urn:microsoft.com/office/officeart/2005/8/layout/arrow6"/>
    <dgm:cxn modelId="{2EBC6A70-D21E-4097-B011-26F474CF0995}" type="presParOf" srcId="{47E5E30B-74D6-4AD2-9EF0-0D0B8BE9822A}" destId="{8F7DF861-93F9-4AC9-BAC6-A6844F4E995A}" srcOrd="0" destOrd="0" presId="urn:microsoft.com/office/officeart/2005/8/layout/arrow6"/>
    <dgm:cxn modelId="{4782C217-8078-4E48-BC43-A9C9A7D1A1A4}" type="presParOf" srcId="{47E5E30B-74D6-4AD2-9EF0-0D0B8BE9822A}" destId="{BCCEF703-F6F3-4D59-A9A3-0B3DB1A7B1B6}" srcOrd="1" destOrd="0" presId="urn:microsoft.com/office/officeart/2005/8/layout/arrow6"/>
    <dgm:cxn modelId="{E2253A3B-363A-44B3-A8F9-5654C1238049}" type="presParOf" srcId="{47E5E30B-74D6-4AD2-9EF0-0D0B8BE9822A}" destId="{C159FAA5-26FF-4CBD-B893-791194B7C1EA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04CD18-61A7-4FCB-B799-2E1733713E74}" type="doc">
      <dgm:prSet loTypeId="urn:microsoft.com/office/officeart/2005/8/layout/target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325815-A37D-446F-9E67-070FC2225E98}">
      <dgm:prSet/>
      <dgm:spPr/>
      <dgm:t>
        <a:bodyPr/>
        <a:lstStyle/>
        <a:p>
          <a:pPr rtl="0"/>
          <a:r>
            <a:rPr lang="ru-RU" dirty="0" smtClean="0"/>
            <a:t>У детей формируется низкая самооценка. Они начинают думать, что и на самом деле они плохие, неудачники.</a:t>
          </a:r>
          <a:endParaRPr lang="ru-RU" dirty="0"/>
        </a:p>
      </dgm:t>
    </dgm:pt>
    <dgm:pt modelId="{FDEEF533-4B29-482D-9C7E-283E7D5B146E}" type="parTrans" cxnId="{3F0DC05A-0FAF-4A36-AF5B-FC0B21F89752}">
      <dgm:prSet/>
      <dgm:spPr/>
      <dgm:t>
        <a:bodyPr/>
        <a:lstStyle/>
        <a:p>
          <a:endParaRPr lang="ru-RU"/>
        </a:p>
      </dgm:t>
    </dgm:pt>
    <dgm:pt modelId="{23F292FE-11D4-4D0B-AA11-D678EBE65417}" type="sibTrans" cxnId="{3F0DC05A-0FAF-4A36-AF5B-FC0B21F89752}">
      <dgm:prSet/>
      <dgm:spPr/>
      <dgm:t>
        <a:bodyPr/>
        <a:lstStyle/>
        <a:p>
          <a:endParaRPr lang="ru-RU"/>
        </a:p>
      </dgm:t>
    </dgm:pt>
    <dgm:pt modelId="{33FEAC4D-3FB6-4D73-BB8F-5650FB04F1DF}">
      <dgm:prSet/>
      <dgm:spPr/>
      <dgm:t>
        <a:bodyPr/>
        <a:lstStyle/>
        <a:p>
          <a:pPr rtl="0"/>
          <a:r>
            <a:rPr lang="ru-RU" dirty="0" smtClean="0"/>
            <a:t>Чтобы избежать подобных негативных эффектов, необходимо больше внимания обращать на положительные стороны поведения ребенка. Слова одобрения, направленные в его адрес, очевидно, его не испортят.</a:t>
          </a:r>
          <a:endParaRPr lang="ru-RU" dirty="0"/>
        </a:p>
      </dgm:t>
    </dgm:pt>
    <dgm:pt modelId="{747480F8-30FB-4221-82D8-BC0F3158E334}" type="parTrans" cxnId="{9198CA43-FFFA-446D-A6AD-FDDBF62C2744}">
      <dgm:prSet/>
      <dgm:spPr/>
      <dgm:t>
        <a:bodyPr/>
        <a:lstStyle/>
        <a:p>
          <a:endParaRPr lang="ru-RU"/>
        </a:p>
      </dgm:t>
    </dgm:pt>
    <dgm:pt modelId="{0A1ADAB9-0DC1-48CF-A988-216EB0B4FA2A}" type="sibTrans" cxnId="{9198CA43-FFFA-446D-A6AD-FDDBF62C2744}">
      <dgm:prSet/>
      <dgm:spPr/>
      <dgm:t>
        <a:bodyPr/>
        <a:lstStyle/>
        <a:p>
          <a:endParaRPr lang="ru-RU"/>
        </a:p>
      </dgm:t>
    </dgm:pt>
    <dgm:pt modelId="{D168B816-FEAE-4412-B0EF-C77AB71BB9CD}">
      <dgm:prSet/>
      <dgm:spPr/>
      <dgm:t>
        <a:bodyPr/>
        <a:lstStyle/>
        <a:p>
          <a:r>
            <a:rPr lang="ru-RU" b="1" i="0" smtClean="0"/>
            <a:t>Не помните долго зла, ведь ребенок счастлив только настоящим и живет по принципу «здесь и сейчас».</a:t>
          </a:r>
          <a:endParaRPr lang="ru-RU"/>
        </a:p>
      </dgm:t>
    </dgm:pt>
    <dgm:pt modelId="{3798E1DE-F30D-4F73-885C-0450641273B1}" type="parTrans" cxnId="{1D3A0CF4-36A6-4BFF-A710-D3074D69BBD1}">
      <dgm:prSet/>
      <dgm:spPr/>
      <dgm:t>
        <a:bodyPr/>
        <a:lstStyle/>
        <a:p>
          <a:endParaRPr lang="ru-RU"/>
        </a:p>
      </dgm:t>
    </dgm:pt>
    <dgm:pt modelId="{62A4EACC-75CC-4137-8B8E-4D6194E93131}" type="sibTrans" cxnId="{1D3A0CF4-36A6-4BFF-A710-D3074D69BBD1}">
      <dgm:prSet/>
      <dgm:spPr/>
      <dgm:t>
        <a:bodyPr/>
        <a:lstStyle/>
        <a:p>
          <a:endParaRPr lang="ru-RU"/>
        </a:p>
      </dgm:t>
    </dgm:pt>
    <dgm:pt modelId="{66D1B1FB-43B1-46CD-9BD9-39F502F992DE}" type="pres">
      <dgm:prSet presAssocID="{CB04CD18-61A7-4FCB-B799-2E1733713E7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3D548F-4F8C-48F6-816E-A9FBA0321809}" type="pres">
      <dgm:prSet presAssocID="{5D325815-A37D-446F-9E67-070FC2225E98}" presName="circle1" presStyleLbl="node1" presStyleIdx="0" presStyleCnt="3"/>
      <dgm:spPr/>
    </dgm:pt>
    <dgm:pt modelId="{D9D8F27B-915A-4A0A-8CFF-408EAA3FFE80}" type="pres">
      <dgm:prSet presAssocID="{5D325815-A37D-446F-9E67-070FC2225E98}" presName="space" presStyleCnt="0"/>
      <dgm:spPr/>
    </dgm:pt>
    <dgm:pt modelId="{C66ACFAA-E60C-47B6-8728-707EAC8333C6}" type="pres">
      <dgm:prSet presAssocID="{5D325815-A37D-446F-9E67-070FC2225E98}" presName="rect1" presStyleLbl="alignAcc1" presStyleIdx="0" presStyleCnt="3" custScaleY="100000"/>
      <dgm:spPr/>
      <dgm:t>
        <a:bodyPr/>
        <a:lstStyle/>
        <a:p>
          <a:endParaRPr lang="ru-RU"/>
        </a:p>
      </dgm:t>
    </dgm:pt>
    <dgm:pt modelId="{B7B5EE8F-346B-4028-9B2E-E4DA945E5764}" type="pres">
      <dgm:prSet presAssocID="{D168B816-FEAE-4412-B0EF-C77AB71BB9CD}" presName="vertSpace2" presStyleLbl="node1" presStyleIdx="0" presStyleCnt="3"/>
      <dgm:spPr/>
    </dgm:pt>
    <dgm:pt modelId="{5800556E-8835-4676-9AC1-AAA0DF376858}" type="pres">
      <dgm:prSet presAssocID="{D168B816-FEAE-4412-B0EF-C77AB71BB9CD}" presName="circle2" presStyleLbl="node1" presStyleIdx="1" presStyleCnt="3"/>
      <dgm:spPr/>
    </dgm:pt>
    <dgm:pt modelId="{FEFD5DAC-D91E-4E7F-B482-296DCF423077}" type="pres">
      <dgm:prSet presAssocID="{D168B816-FEAE-4412-B0EF-C77AB71BB9CD}" presName="rect2" presStyleLbl="alignAcc1" presStyleIdx="1" presStyleCnt="3"/>
      <dgm:spPr/>
      <dgm:t>
        <a:bodyPr/>
        <a:lstStyle/>
        <a:p>
          <a:endParaRPr lang="ru-RU"/>
        </a:p>
      </dgm:t>
    </dgm:pt>
    <dgm:pt modelId="{B321B986-5C7B-48B7-8170-EF8C3B7EA70C}" type="pres">
      <dgm:prSet presAssocID="{33FEAC4D-3FB6-4D73-BB8F-5650FB04F1DF}" presName="vertSpace3" presStyleLbl="node1" presStyleIdx="1" presStyleCnt="3"/>
      <dgm:spPr/>
    </dgm:pt>
    <dgm:pt modelId="{3A393B21-2C0F-45E5-BDAB-7B3B58B6EDFC}" type="pres">
      <dgm:prSet presAssocID="{33FEAC4D-3FB6-4D73-BB8F-5650FB04F1DF}" presName="circle3" presStyleLbl="node1" presStyleIdx="2" presStyleCnt="3"/>
      <dgm:spPr/>
    </dgm:pt>
    <dgm:pt modelId="{FC7BD08B-C04C-41E7-8AFC-DE9907D62E02}" type="pres">
      <dgm:prSet presAssocID="{33FEAC4D-3FB6-4D73-BB8F-5650FB04F1DF}" presName="rect3" presStyleLbl="alignAcc1" presStyleIdx="2" presStyleCnt="3"/>
      <dgm:spPr/>
      <dgm:t>
        <a:bodyPr/>
        <a:lstStyle/>
        <a:p>
          <a:endParaRPr lang="ru-RU"/>
        </a:p>
      </dgm:t>
    </dgm:pt>
    <dgm:pt modelId="{CF64D530-01BD-4E01-AEFC-2F636AB47AA0}" type="pres">
      <dgm:prSet presAssocID="{5D325815-A37D-446F-9E67-070FC2225E98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2841A1-5BE4-4355-BABE-9991A623B2BB}" type="pres">
      <dgm:prSet presAssocID="{D168B816-FEAE-4412-B0EF-C77AB71BB9C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215ED-E9EE-4F4A-9CFE-EF0F1403DD39}" type="pres">
      <dgm:prSet presAssocID="{33FEAC4D-3FB6-4D73-BB8F-5650FB04F1DF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0DC05A-0FAF-4A36-AF5B-FC0B21F89752}" srcId="{CB04CD18-61A7-4FCB-B799-2E1733713E74}" destId="{5D325815-A37D-446F-9E67-070FC2225E98}" srcOrd="0" destOrd="0" parTransId="{FDEEF533-4B29-482D-9C7E-283E7D5B146E}" sibTransId="{23F292FE-11D4-4D0B-AA11-D678EBE65417}"/>
    <dgm:cxn modelId="{74B08202-9ADF-4076-8BA7-195AA8B6EF0E}" type="presOf" srcId="{5D325815-A37D-446F-9E67-070FC2225E98}" destId="{CF64D530-01BD-4E01-AEFC-2F636AB47AA0}" srcOrd="1" destOrd="0" presId="urn:microsoft.com/office/officeart/2005/8/layout/target3"/>
    <dgm:cxn modelId="{7D273829-06B2-4405-A29A-F33C8ADD3AC3}" type="presOf" srcId="{D168B816-FEAE-4412-B0EF-C77AB71BB9CD}" destId="{302841A1-5BE4-4355-BABE-9991A623B2BB}" srcOrd="1" destOrd="0" presId="urn:microsoft.com/office/officeart/2005/8/layout/target3"/>
    <dgm:cxn modelId="{35750664-F1E7-4C3E-B909-AB70CC8624E7}" type="presOf" srcId="{CB04CD18-61A7-4FCB-B799-2E1733713E74}" destId="{66D1B1FB-43B1-46CD-9BD9-39F502F992DE}" srcOrd="0" destOrd="0" presId="urn:microsoft.com/office/officeart/2005/8/layout/target3"/>
    <dgm:cxn modelId="{A931A34E-2C5E-43B9-A601-F15CE86991FB}" type="presOf" srcId="{5D325815-A37D-446F-9E67-070FC2225E98}" destId="{C66ACFAA-E60C-47B6-8728-707EAC8333C6}" srcOrd="0" destOrd="0" presId="urn:microsoft.com/office/officeart/2005/8/layout/target3"/>
    <dgm:cxn modelId="{A6A89DA9-1E8B-4E14-A922-995007C9D20E}" type="presOf" srcId="{D168B816-FEAE-4412-B0EF-C77AB71BB9CD}" destId="{FEFD5DAC-D91E-4E7F-B482-296DCF423077}" srcOrd="0" destOrd="0" presId="urn:microsoft.com/office/officeart/2005/8/layout/target3"/>
    <dgm:cxn modelId="{2A9DB870-0756-42C4-AAC3-0FA8B74D6F9B}" type="presOf" srcId="{33FEAC4D-3FB6-4D73-BB8F-5650FB04F1DF}" destId="{FC7BD08B-C04C-41E7-8AFC-DE9907D62E02}" srcOrd="0" destOrd="0" presId="urn:microsoft.com/office/officeart/2005/8/layout/target3"/>
    <dgm:cxn modelId="{55078643-7A32-421A-AF57-82241285438A}" type="presOf" srcId="{33FEAC4D-3FB6-4D73-BB8F-5650FB04F1DF}" destId="{B6C215ED-E9EE-4F4A-9CFE-EF0F1403DD39}" srcOrd="1" destOrd="0" presId="urn:microsoft.com/office/officeart/2005/8/layout/target3"/>
    <dgm:cxn modelId="{1D3A0CF4-36A6-4BFF-A710-D3074D69BBD1}" srcId="{CB04CD18-61A7-4FCB-B799-2E1733713E74}" destId="{D168B816-FEAE-4412-B0EF-C77AB71BB9CD}" srcOrd="1" destOrd="0" parTransId="{3798E1DE-F30D-4F73-885C-0450641273B1}" sibTransId="{62A4EACC-75CC-4137-8B8E-4D6194E93131}"/>
    <dgm:cxn modelId="{9198CA43-FFFA-446D-A6AD-FDDBF62C2744}" srcId="{CB04CD18-61A7-4FCB-B799-2E1733713E74}" destId="{33FEAC4D-3FB6-4D73-BB8F-5650FB04F1DF}" srcOrd="2" destOrd="0" parTransId="{747480F8-30FB-4221-82D8-BC0F3158E334}" sibTransId="{0A1ADAB9-0DC1-48CF-A988-216EB0B4FA2A}"/>
    <dgm:cxn modelId="{D95FDA8D-F57F-4410-8F2B-AAAF432D3672}" type="presParOf" srcId="{66D1B1FB-43B1-46CD-9BD9-39F502F992DE}" destId="{053D548F-4F8C-48F6-816E-A9FBA0321809}" srcOrd="0" destOrd="0" presId="urn:microsoft.com/office/officeart/2005/8/layout/target3"/>
    <dgm:cxn modelId="{C68397B0-5D9D-4DF9-9120-2FF14FACCE6B}" type="presParOf" srcId="{66D1B1FB-43B1-46CD-9BD9-39F502F992DE}" destId="{D9D8F27B-915A-4A0A-8CFF-408EAA3FFE80}" srcOrd="1" destOrd="0" presId="urn:microsoft.com/office/officeart/2005/8/layout/target3"/>
    <dgm:cxn modelId="{2D75FECF-DF55-4A23-8421-2A2626DF8DDE}" type="presParOf" srcId="{66D1B1FB-43B1-46CD-9BD9-39F502F992DE}" destId="{C66ACFAA-E60C-47B6-8728-707EAC8333C6}" srcOrd="2" destOrd="0" presId="urn:microsoft.com/office/officeart/2005/8/layout/target3"/>
    <dgm:cxn modelId="{260524D6-E204-448C-B944-8044F7CCFF17}" type="presParOf" srcId="{66D1B1FB-43B1-46CD-9BD9-39F502F992DE}" destId="{B7B5EE8F-346B-4028-9B2E-E4DA945E5764}" srcOrd="3" destOrd="0" presId="urn:microsoft.com/office/officeart/2005/8/layout/target3"/>
    <dgm:cxn modelId="{071CFD36-0EAA-4AD1-866B-18C8D0EEA276}" type="presParOf" srcId="{66D1B1FB-43B1-46CD-9BD9-39F502F992DE}" destId="{5800556E-8835-4676-9AC1-AAA0DF376858}" srcOrd="4" destOrd="0" presId="urn:microsoft.com/office/officeart/2005/8/layout/target3"/>
    <dgm:cxn modelId="{E7E6CCEE-46FD-43C1-B431-0BC7406E12F2}" type="presParOf" srcId="{66D1B1FB-43B1-46CD-9BD9-39F502F992DE}" destId="{FEFD5DAC-D91E-4E7F-B482-296DCF423077}" srcOrd="5" destOrd="0" presId="urn:microsoft.com/office/officeart/2005/8/layout/target3"/>
    <dgm:cxn modelId="{D5D51B6F-F9A5-41E9-BDE5-D1789073CB74}" type="presParOf" srcId="{66D1B1FB-43B1-46CD-9BD9-39F502F992DE}" destId="{B321B986-5C7B-48B7-8170-EF8C3B7EA70C}" srcOrd="6" destOrd="0" presId="urn:microsoft.com/office/officeart/2005/8/layout/target3"/>
    <dgm:cxn modelId="{379CCFF7-F46F-4C57-804E-BFA7C91A183E}" type="presParOf" srcId="{66D1B1FB-43B1-46CD-9BD9-39F502F992DE}" destId="{3A393B21-2C0F-45E5-BDAB-7B3B58B6EDFC}" srcOrd="7" destOrd="0" presId="urn:microsoft.com/office/officeart/2005/8/layout/target3"/>
    <dgm:cxn modelId="{D9FDB111-DE33-4E41-BFFE-C125ADD63A80}" type="presParOf" srcId="{66D1B1FB-43B1-46CD-9BD9-39F502F992DE}" destId="{FC7BD08B-C04C-41E7-8AFC-DE9907D62E02}" srcOrd="8" destOrd="0" presId="urn:microsoft.com/office/officeart/2005/8/layout/target3"/>
    <dgm:cxn modelId="{8404EF5F-B978-43DA-AA46-2BEDEB923BCA}" type="presParOf" srcId="{66D1B1FB-43B1-46CD-9BD9-39F502F992DE}" destId="{CF64D530-01BD-4E01-AEFC-2F636AB47AA0}" srcOrd="9" destOrd="0" presId="urn:microsoft.com/office/officeart/2005/8/layout/target3"/>
    <dgm:cxn modelId="{0F80CDD1-8A52-4EBC-AC75-7183D0224FAE}" type="presParOf" srcId="{66D1B1FB-43B1-46CD-9BD9-39F502F992DE}" destId="{302841A1-5BE4-4355-BABE-9991A623B2BB}" srcOrd="10" destOrd="0" presId="urn:microsoft.com/office/officeart/2005/8/layout/target3"/>
    <dgm:cxn modelId="{ACD201C1-5912-4708-B9CD-9844AB558A4F}" type="presParOf" srcId="{66D1B1FB-43B1-46CD-9BD9-39F502F992DE}" destId="{B6C215ED-E9EE-4F4A-9CFE-EF0F1403DD39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896D30-EC14-451A-B6B3-459702A99A1C}" type="doc">
      <dgm:prSet loTypeId="urn:microsoft.com/office/officeart/2005/8/layout/default#1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D4885DB-1267-4AA2-BE7A-6E638B4568CC}">
      <dgm:prSet custT="1"/>
      <dgm:spPr/>
      <dgm:t>
        <a:bodyPr/>
        <a:lstStyle/>
        <a:p>
          <a:pPr algn="ctr" rtl="0"/>
          <a:r>
            <a:rPr lang="ru-RU" sz="2800" dirty="0" smtClean="0"/>
            <a:t>Лгущий ребенок чаще обычного моргает, говорит монотонно, неосознанно стремится отвернуться от вас. Он принимает закрытые позы, за что-то пытается ухватиться, не знает, куда деть руки. На вопросы такой ребенок отвечает с задержкой, у него наблюдается рассогласование интонации и смысла</a:t>
          </a:r>
          <a:r>
            <a:rPr lang="ru-RU" sz="3200" dirty="0" smtClean="0"/>
            <a:t>.</a:t>
          </a:r>
          <a:endParaRPr lang="ru-RU" sz="3200" dirty="0"/>
        </a:p>
      </dgm:t>
    </dgm:pt>
    <dgm:pt modelId="{EEB1832B-917B-4877-BE04-6D350E0A51CA}" type="parTrans" cxnId="{CA58DC64-7212-47A1-891B-67ADCE885DAD}">
      <dgm:prSet/>
      <dgm:spPr/>
      <dgm:t>
        <a:bodyPr/>
        <a:lstStyle/>
        <a:p>
          <a:endParaRPr lang="ru-RU"/>
        </a:p>
      </dgm:t>
    </dgm:pt>
    <dgm:pt modelId="{656CD421-3175-4794-9C57-9FD0C72ECF1B}" type="sibTrans" cxnId="{CA58DC64-7212-47A1-891B-67ADCE885DAD}">
      <dgm:prSet/>
      <dgm:spPr/>
      <dgm:t>
        <a:bodyPr/>
        <a:lstStyle/>
        <a:p>
          <a:endParaRPr lang="ru-RU"/>
        </a:p>
      </dgm:t>
    </dgm:pt>
    <dgm:pt modelId="{DD1D7695-DA98-44DA-943D-C8CF67AC2C27}" type="pres">
      <dgm:prSet presAssocID="{6B896D30-EC14-451A-B6B3-459702A99A1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45A4FE-3295-46DB-9A18-27297CF53097}" type="pres">
      <dgm:prSet presAssocID="{AD4885DB-1267-4AA2-BE7A-6E638B4568CC}" presName="node" presStyleLbl="node1" presStyleIdx="0" presStyleCnt="1" custScaleY="61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8DC64-7212-47A1-891B-67ADCE885DAD}" srcId="{6B896D30-EC14-451A-B6B3-459702A99A1C}" destId="{AD4885DB-1267-4AA2-BE7A-6E638B4568CC}" srcOrd="0" destOrd="0" parTransId="{EEB1832B-917B-4877-BE04-6D350E0A51CA}" sibTransId="{656CD421-3175-4794-9C57-9FD0C72ECF1B}"/>
    <dgm:cxn modelId="{9C054DAE-EDDD-4881-8C41-D30878211321}" type="presOf" srcId="{AD4885DB-1267-4AA2-BE7A-6E638B4568CC}" destId="{2C45A4FE-3295-46DB-9A18-27297CF53097}" srcOrd="0" destOrd="0" presId="urn:microsoft.com/office/officeart/2005/8/layout/default#1"/>
    <dgm:cxn modelId="{707027B2-369C-4906-806A-9530646CFC61}" type="presOf" srcId="{6B896D30-EC14-451A-B6B3-459702A99A1C}" destId="{DD1D7695-DA98-44DA-943D-C8CF67AC2C27}" srcOrd="0" destOrd="0" presId="urn:microsoft.com/office/officeart/2005/8/layout/default#1"/>
    <dgm:cxn modelId="{32E9B401-6958-4D3D-B824-03A8D4D50553}" type="presParOf" srcId="{DD1D7695-DA98-44DA-943D-C8CF67AC2C27}" destId="{2C45A4FE-3295-46DB-9A18-27297CF53097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EA3CBB-2361-4D6C-B389-02956D30938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A8B634-793F-4E85-845E-28F11BF5E610}">
      <dgm:prSet/>
      <dgm:spPr/>
      <dgm:t>
        <a:bodyPr/>
        <a:lstStyle/>
        <a:p>
          <a:pPr rtl="0"/>
          <a:r>
            <a:rPr lang="ru-RU" dirty="0" smtClean="0"/>
            <a:t>Правила (ограничения, требования, запреты) обязательно должны быть в жизни каждого ребенка, в ином случае  не избежать попустительского стиля воспитания.</a:t>
          </a:r>
          <a:endParaRPr lang="ru-RU" dirty="0"/>
        </a:p>
      </dgm:t>
    </dgm:pt>
    <dgm:pt modelId="{8D30589F-34AC-42CD-B821-B29B7475E238}" type="parTrans" cxnId="{72DD3F7C-0CFB-4842-A647-558C187D52BD}">
      <dgm:prSet/>
      <dgm:spPr/>
      <dgm:t>
        <a:bodyPr/>
        <a:lstStyle/>
        <a:p>
          <a:endParaRPr lang="ru-RU"/>
        </a:p>
      </dgm:t>
    </dgm:pt>
    <dgm:pt modelId="{8390FDE2-B339-4AB1-B24F-363C97615057}" type="sibTrans" cxnId="{72DD3F7C-0CFB-4842-A647-558C187D52BD}">
      <dgm:prSet/>
      <dgm:spPr/>
      <dgm:t>
        <a:bodyPr/>
        <a:lstStyle/>
        <a:p>
          <a:endParaRPr lang="ru-RU"/>
        </a:p>
      </dgm:t>
    </dgm:pt>
    <dgm:pt modelId="{6367BA07-8BBD-480E-AA77-92841D01616E}">
      <dgm:prSet/>
      <dgm:spPr/>
      <dgm:t>
        <a:bodyPr/>
        <a:lstStyle/>
        <a:p>
          <a:pPr rtl="0"/>
          <a:r>
            <a:rPr lang="ru-RU" smtClean="0"/>
            <a:t>Правил (ограничений, требований, запретов) не должно быть слишком много, и они должны быть гибкими, иначе не избежать авторитарного стиля воспитания.</a:t>
          </a:r>
          <a:endParaRPr lang="ru-RU"/>
        </a:p>
      </dgm:t>
    </dgm:pt>
    <dgm:pt modelId="{D236D7BF-CE74-4381-962F-A3AD430F84C0}" type="parTrans" cxnId="{53276A0B-0ACB-4640-AA17-8392560D6FC6}">
      <dgm:prSet/>
      <dgm:spPr/>
      <dgm:t>
        <a:bodyPr/>
        <a:lstStyle/>
        <a:p>
          <a:endParaRPr lang="ru-RU"/>
        </a:p>
      </dgm:t>
    </dgm:pt>
    <dgm:pt modelId="{18EE4D46-0F16-4AD0-9F1D-A862069CC910}" type="sibTrans" cxnId="{53276A0B-0ACB-4640-AA17-8392560D6FC6}">
      <dgm:prSet/>
      <dgm:spPr/>
      <dgm:t>
        <a:bodyPr/>
        <a:lstStyle/>
        <a:p>
          <a:endParaRPr lang="ru-RU"/>
        </a:p>
      </dgm:t>
    </dgm:pt>
    <dgm:pt modelId="{AAE91320-0723-4334-B9F2-BCE3B122AE40}">
      <dgm:prSet/>
      <dgm:spPr/>
      <dgm:t>
        <a:bodyPr/>
        <a:lstStyle/>
        <a:p>
          <a:pPr rtl="0"/>
          <a:r>
            <a:rPr lang="ru-RU" smtClean="0"/>
            <a:t>Правила (ограничения, требования, запреты) должны быть согласованы между взрослыми, иначе ребенок привыкает добиваться своего, «раскалывая» ряды взрослых. </a:t>
          </a:r>
          <a:endParaRPr lang="ru-RU"/>
        </a:p>
      </dgm:t>
    </dgm:pt>
    <dgm:pt modelId="{DE719BAC-0CF0-444C-BB05-D95523AC6AAF}" type="parTrans" cxnId="{AE692903-D9B8-481E-84FB-D114C6119978}">
      <dgm:prSet/>
      <dgm:spPr/>
      <dgm:t>
        <a:bodyPr/>
        <a:lstStyle/>
        <a:p>
          <a:endParaRPr lang="ru-RU"/>
        </a:p>
      </dgm:t>
    </dgm:pt>
    <dgm:pt modelId="{C38CD243-4B2A-42A8-9C10-C6173C16FD4B}" type="sibTrans" cxnId="{AE692903-D9B8-481E-84FB-D114C6119978}">
      <dgm:prSet/>
      <dgm:spPr/>
      <dgm:t>
        <a:bodyPr/>
        <a:lstStyle/>
        <a:p>
          <a:endParaRPr lang="ru-RU"/>
        </a:p>
      </dgm:t>
    </dgm:pt>
    <dgm:pt modelId="{F931440F-6896-4817-8384-0D57EE349C91}">
      <dgm:prSet/>
      <dgm:spPr/>
      <dgm:t>
        <a:bodyPr/>
        <a:lstStyle/>
        <a:p>
          <a:pPr rtl="0"/>
          <a:r>
            <a:rPr lang="ru-RU" smtClean="0"/>
            <a:t>Тон, которым сообщается требование или запрет, должен быть скорее дружественно-разъяснительным, чем повелительным.</a:t>
          </a:r>
          <a:endParaRPr lang="ru-RU"/>
        </a:p>
      </dgm:t>
    </dgm:pt>
    <dgm:pt modelId="{5F6C9C70-8A07-4BDC-AAFF-B800CA73FD8C}" type="parTrans" cxnId="{EF309CBB-CCEE-4D04-8F46-C5954E7A7126}">
      <dgm:prSet/>
      <dgm:spPr/>
      <dgm:t>
        <a:bodyPr/>
        <a:lstStyle/>
        <a:p>
          <a:endParaRPr lang="ru-RU"/>
        </a:p>
      </dgm:t>
    </dgm:pt>
    <dgm:pt modelId="{CDC76571-0DB8-402A-8227-3E092EB02259}" type="sibTrans" cxnId="{EF309CBB-CCEE-4D04-8F46-C5954E7A7126}">
      <dgm:prSet/>
      <dgm:spPr/>
      <dgm:t>
        <a:bodyPr/>
        <a:lstStyle/>
        <a:p>
          <a:endParaRPr lang="ru-RU"/>
        </a:p>
      </dgm:t>
    </dgm:pt>
    <dgm:pt modelId="{701C44D5-310C-4821-9D67-58386CD6C466}">
      <dgm:prSet/>
      <dgm:spPr/>
      <dgm:t>
        <a:bodyPr/>
        <a:lstStyle/>
        <a:p>
          <a:pPr rtl="0"/>
          <a:r>
            <a:rPr lang="ru-RU" smtClean="0"/>
            <a:t>Наказывать ребенка лучше лишая его хорошего, чем делая ему плохое.</a:t>
          </a:r>
          <a:endParaRPr lang="ru-RU"/>
        </a:p>
      </dgm:t>
    </dgm:pt>
    <dgm:pt modelId="{9A8400CC-4485-4B4A-A5A8-D9AF0C890682}" type="parTrans" cxnId="{FFF2581E-20FD-44A6-9CD4-E2A9F0A537A1}">
      <dgm:prSet/>
      <dgm:spPr/>
      <dgm:t>
        <a:bodyPr/>
        <a:lstStyle/>
        <a:p>
          <a:endParaRPr lang="ru-RU"/>
        </a:p>
      </dgm:t>
    </dgm:pt>
    <dgm:pt modelId="{9E4BBA6D-D3BD-404E-A017-E49A483A0E53}" type="sibTrans" cxnId="{FFF2581E-20FD-44A6-9CD4-E2A9F0A537A1}">
      <dgm:prSet/>
      <dgm:spPr/>
      <dgm:t>
        <a:bodyPr/>
        <a:lstStyle/>
        <a:p>
          <a:endParaRPr lang="ru-RU"/>
        </a:p>
      </dgm:t>
    </dgm:pt>
    <dgm:pt modelId="{5AC55CBB-D9F7-45EF-9B01-FCFF3FC64A76}" type="pres">
      <dgm:prSet presAssocID="{DFEA3CBB-2361-4D6C-B389-02956D3093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4D2E37-DBF9-4F37-9AD3-9137B78CFE4E}" type="pres">
      <dgm:prSet presAssocID="{ADA8B634-793F-4E85-845E-28F11BF5E61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B4F06-0963-475A-8F23-5D8F7A7868A5}" type="pres">
      <dgm:prSet presAssocID="{8390FDE2-B339-4AB1-B24F-363C97615057}" presName="spacer" presStyleCnt="0"/>
      <dgm:spPr/>
    </dgm:pt>
    <dgm:pt modelId="{29277CE0-C07A-4EBB-BDC2-F88D6721EC2B}" type="pres">
      <dgm:prSet presAssocID="{6367BA07-8BBD-480E-AA77-92841D01616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12470-C2CC-4BAC-972A-0F5261B1F736}" type="pres">
      <dgm:prSet presAssocID="{18EE4D46-0F16-4AD0-9F1D-A862069CC910}" presName="spacer" presStyleCnt="0"/>
      <dgm:spPr/>
    </dgm:pt>
    <dgm:pt modelId="{5DA9EF90-AF09-4AAE-8360-03C6B6CDE07D}" type="pres">
      <dgm:prSet presAssocID="{AAE91320-0723-4334-B9F2-BCE3B122AE4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A3AD1-2F76-4A8E-97DC-F670DA19997A}" type="pres">
      <dgm:prSet presAssocID="{C38CD243-4B2A-42A8-9C10-C6173C16FD4B}" presName="spacer" presStyleCnt="0"/>
      <dgm:spPr/>
    </dgm:pt>
    <dgm:pt modelId="{3D93CDBA-37B4-4FCE-8B9E-99BB1A08AE8E}" type="pres">
      <dgm:prSet presAssocID="{F931440F-6896-4817-8384-0D57EE349C9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C46CF-4599-44BD-8E52-576A213A8458}" type="pres">
      <dgm:prSet presAssocID="{CDC76571-0DB8-402A-8227-3E092EB02259}" presName="spacer" presStyleCnt="0"/>
      <dgm:spPr/>
    </dgm:pt>
    <dgm:pt modelId="{D73CB9A4-E34D-47A9-B629-2371CD2F7071}" type="pres">
      <dgm:prSet presAssocID="{701C44D5-310C-4821-9D67-58386CD6C46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276A0B-0ACB-4640-AA17-8392560D6FC6}" srcId="{DFEA3CBB-2361-4D6C-B389-02956D309385}" destId="{6367BA07-8BBD-480E-AA77-92841D01616E}" srcOrd="1" destOrd="0" parTransId="{D236D7BF-CE74-4381-962F-A3AD430F84C0}" sibTransId="{18EE4D46-0F16-4AD0-9F1D-A862069CC910}"/>
    <dgm:cxn modelId="{BFB558F4-2E62-4677-B581-023B4F2B7D29}" type="presOf" srcId="{F931440F-6896-4817-8384-0D57EE349C91}" destId="{3D93CDBA-37B4-4FCE-8B9E-99BB1A08AE8E}" srcOrd="0" destOrd="0" presId="urn:microsoft.com/office/officeart/2005/8/layout/vList2"/>
    <dgm:cxn modelId="{33F70026-3817-462B-A296-B9C36B647EAC}" type="presOf" srcId="{6367BA07-8BBD-480E-AA77-92841D01616E}" destId="{29277CE0-C07A-4EBB-BDC2-F88D6721EC2B}" srcOrd="0" destOrd="0" presId="urn:microsoft.com/office/officeart/2005/8/layout/vList2"/>
    <dgm:cxn modelId="{16A61B9E-7672-4168-BBBB-8FB426AFC7BF}" type="presOf" srcId="{AAE91320-0723-4334-B9F2-BCE3B122AE40}" destId="{5DA9EF90-AF09-4AAE-8360-03C6B6CDE07D}" srcOrd="0" destOrd="0" presId="urn:microsoft.com/office/officeart/2005/8/layout/vList2"/>
    <dgm:cxn modelId="{FD7228DB-DF98-4E61-B8D8-2CF49E7F52C9}" type="presOf" srcId="{701C44D5-310C-4821-9D67-58386CD6C466}" destId="{D73CB9A4-E34D-47A9-B629-2371CD2F7071}" srcOrd="0" destOrd="0" presId="urn:microsoft.com/office/officeart/2005/8/layout/vList2"/>
    <dgm:cxn modelId="{9C815AEA-1586-4CA9-9162-7F6151D382E3}" type="presOf" srcId="{ADA8B634-793F-4E85-845E-28F11BF5E610}" destId="{E44D2E37-DBF9-4F37-9AD3-9137B78CFE4E}" srcOrd="0" destOrd="0" presId="urn:microsoft.com/office/officeart/2005/8/layout/vList2"/>
    <dgm:cxn modelId="{A76C85B7-76B5-4564-B4EA-B5C195F49DE0}" type="presOf" srcId="{DFEA3CBB-2361-4D6C-B389-02956D309385}" destId="{5AC55CBB-D9F7-45EF-9B01-FCFF3FC64A76}" srcOrd="0" destOrd="0" presId="urn:microsoft.com/office/officeart/2005/8/layout/vList2"/>
    <dgm:cxn modelId="{FFF2581E-20FD-44A6-9CD4-E2A9F0A537A1}" srcId="{DFEA3CBB-2361-4D6C-B389-02956D309385}" destId="{701C44D5-310C-4821-9D67-58386CD6C466}" srcOrd="4" destOrd="0" parTransId="{9A8400CC-4485-4B4A-A5A8-D9AF0C890682}" sibTransId="{9E4BBA6D-D3BD-404E-A017-E49A483A0E53}"/>
    <dgm:cxn modelId="{EF309CBB-CCEE-4D04-8F46-C5954E7A7126}" srcId="{DFEA3CBB-2361-4D6C-B389-02956D309385}" destId="{F931440F-6896-4817-8384-0D57EE349C91}" srcOrd="3" destOrd="0" parTransId="{5F6C9C70-8A07-4BDC-AAFF-B800CA73FD8C}" sibTransId="{CDC76571-0DB8-402A-8227-3E092EB02259}"/>
    <dgm:cxn modelId="{AE692903-D9B8-481E-84FB-D114C6119978}" srcId="{DFEA3CBB-2361-4D6C-B389-02956D309385}" destId="{AAE91320-0723-4334-B9F2-BCE3B122AE40}" srcOrd="2" destOrd="0" parTransId="{DE719BAC-0CF0-444C-BB05-D95523AC6AAF}" sibTransId="{C38CD243-4B2A-42A8-9C10-C6173C16FD4B}"/>
    <dgm:cxn modelId="{72DD3F7C-0CFB-4842-A647-558C187D52BD}" srcId="{DFEA3CBB-2361-4D6C-B389-02956D309385}" destId="{ADA8B634-793F-4E85-845E-28F11BF5E610}" srcOrd="0" destOrd="0" parTransId="{8D30589F-34AC-42CD-B821-B29B7475E238}" sibTransId="{8390FDE2-B339-4AB1-B24F-363C97615057}"/>
    <dgm:cxn modelId="{30C406BD-D224-435F-92D7-AAB71CB2D246}" type="presParOf" srcId="{5AC55CBB-D9F7-45EF-9B01-FCFF3FC64A76}" destId="{E44D2E37-DBF9-4F37-9AD3-9137B78CFE4E}" srcOrd="0" destOrd="0" presId="urn:microsoft.com/office/officeart/2005/8/layout/vList2"/>
    <dgm:cxn modelId="{ED57299C-0C57-467A-A5EE-56B64D9FC904}" type="presParOf" srcId="{5AC55CBB-D9F7-45EF-9B01-FCFF3FC64A76}" destId="{04BB4F06-0963-475A-8F23-5D8F7A7868A5}" srcOrd="1" destOrd="0" presId="urn:microsoft.com/office/officeart/2005/8/layout/vList2"/>
    <dgm:cxn modelId="{3D513609-A8C4-4E4A-BF05-252F2CD9E20E}" type="presParOf" srcId="{5AC55CBB-D9F7-45EF-9B01-FCFF3FC64A76}" destId="{29277CE0-C07A-4EBB-BDC2-F88D6721EC2B}" srcOrd="2" destOrd="0" presId="urn:microsoft.com/office/officeart/2005/8/layout/vList2"/>
    <dgm:cxn modelId="{3E600503-8DCF-4D66-96D1-ACC5641856FF}" type="presParOf" srcId="{5AC55CBB-D9F7-45EF-9B01-FCFF3FC64A76}" destId="{E3D12470-C2CC-4BAC-972A-0F5261B1F736}" srcOrd="3" destOrd="0" presId="urn:microsoft.com/office/officeart/2005/8/layout/vList2"/>
    <dgm:cxn modelId="{7CFA6A59-1D84-4F01-85F0-65C065810E8B}" type="presParOf" srcId="{5AC55CBB-D9F7-45EF-9B01-FCFF3FC64A76}" destId="{5DA9EF90-AF09-4AAE-8360-03C6B6CDE07D}" srcOrd="4" destOrd="0" presId="urn:microsoft.com/office/officeart/2005/8/layout/vList2"/>
    <dgm:cxn modelId="{93CB957E-5D9B-4D4F-B434-7010CE126742}" type="presParOf" srcId="{5AC55CBB-D9F7-45EF-9B01-FCFF3FC64A76}" destId="{566A3AD1-2F76-4A8E-97DC-F670DA19997A}" srcOrd="5" destOrd="0" presId="urn:microsoft.com/office/officeart/2005/8/layout/vList2"/>
    <dgm:cxn modelId="{8FA27934-5F20-4DE7-B78D-2C5911F040A3}" type="presParOf" srcId="{5AC55CBB-D9F7-45EF-9B01-FCFF3FC64A76}" destId="{3D93CDBA-37B4-4FCE-8B9E-99BB1A08AE8E}" srcOrd="6" destOrd="0" presId="urn:microsoft.com/office/officeart/2005/8/layout/vList2"/>
    <dgm:cxn modelId="{8EA1D61C-4733-46D5-8644-DF5B60F8DD9B}" type="presParOf" srcId="{5AC55CBB-D9F7-45EF-9B01-FCFF3FC64A76}" destId="{2BCC46CF-4599-44BD-8E52-576A213A8458}" srcOrd="7" destOrd="0" presId="urn:microsoft.com/office/officeart/2005/8/layout/vList2"/>
    <dgm:cxn modelId="{9C3AD35A-913A-4EF4-BCB2-1AFA977194A6}" type="presParOf" srcId="{5AC55CBB-D9F7-45EF-9B01-FCFF3FC64A76}" destId="{D73CB9A4-E34D-47A9-B629-2371CD2F707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DE34A-8A30-46D9-B18C-7E31D3829476}">
      <dsp:nvSpPr>
        <dsp:cNvPr id="0" name=""/>
        <dsp:cNvSpPr/>
      </dsp:nvSpPr>
      <dsp:spPr>
        <a:xfrm>
          <a:off x="0" y="142422"/>
          <a:ext cx="8229600" cy="1000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Проводя беседу, педагогу очень важно занять правильную позицию.</a:t>
          </a:r>
          <a:endParaRPr lang="ru-RU" sz="1900" kern="1200"/>
        </a:p>
      </dsp:txBody>
      <dsp:txXfrm>
        <a:off x="48833" y="191255"/>
        <a:ext cx="8131934" cy="902684"/>
      </dsp:txXfrm>
    </dsp:sp>
    <dsp:sp modelId="{0627FFE2-B0F7-42F2-BEB2-1672F71254C4}">
      <dsp:nvSpPr>
        <dsp:cNvPr id="0" name=""/>
        <dsp:cNvSpPr/>
      </dsp:nvSpPr>
      <dsp:spPr>
        <a:xfrm>
          <a:off x="0" y="1197492"/>
          <a:ext cx="8229600" cy="1000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♦   педагог должен создать человечески теплое, полное понимания отношение к ребенку, позволяющее как можно раньше установить контакт;</a:t>
          </a:r>
          <a:endParaRPr lang="ru-RU" sz="1900" kern="1200"/>
        </a:p>
      </dsp:txBody>
      <dsp:txXfrm>
        <a:off x="48833" y="1246325"/>
        <a:ext cx="8131934" cy="902684"/>
      </dsp:txXfrm>
    </dsp:sp>
    <dsp:sp modelId="{A0AF61F9-C011-4088-AE7B-C1D2116E217B}">
      <dsp:nvSpPr>
        <dsp:cNvPr id="0" name=""/>
        <dsp:cNvSpPr/>
      </dsp:nvSpPr>
      <dsp:spPr>
        <a:xfrm>
          <a:off x="0" y="2252562"/>
          <a:ext cx="8229600" cy="1000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♦  он должен принимать ребенка таким, какой он есть;</a:t>
          </a:r>
          <a:endParaRPr lang="ru-RU" sz="1900" kern="1200"/>
        </a:p>
      </dsp:txBody>
      <dsp:txXfrm>
        <a:off x="48833" y="2301395"/>
        <a:ext cx="8131934" cy="902684"/>
      </dsp:txXfrm>
    </dsp:sp>
    <dsp:sp modelId="{54F2A28F-CC30-4A92-A95A-60ECD37C268C}">
      <dsp:nvSpPr>
        <dsp:cNvPr id="0" name=""/>
        <dsp:cNvSpPr/>
      </dsp:nvSpPr>
      <dsp:spPr>
        <a:xfrm>
          <a:off x="0" y="3307632"/>
          <a:ext cx="8229600" cy="1000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♦  своим отношением он должен дать ребенку почувствовать атмосферу снисходительности, чтобы ребенок мог свободно проявлять свои чувства;</a:t>
          </a:r>
          <a:endParaRPr lang="ru-RU" sz="1900" kern="1200"/>
        </a:p>
      </dsp:txBody>
      <dsp:txXfrm>
        <a:off x="48833" y="3356465"/>
        <a:ext cx="8131934" cy="902684"/>
      </dsp:txXfrm>
    </dsp:sp>
    <dsp:sp modelId="{539CB734-7C67-46DD-B333-AA75F2F63287}">
      <dsp:nvSpPr>
        <dsp:cNvPr id="0" name=""/>
        <dsp:cNvSpPr/>
      </dsp:nvSpPr>
      <dsp:spPr>
        <a:xfrm>
          <a:off x="0" y="4362702"/>
          <a:ext cx="8229600" cy="1000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♦  педагог должен тактично и бережно относиться к позициям ребенка: он ничего не осуждает и ничего не оправдывает, но при этом — все понимает.</a:t>
          </a:r>
          <a:endParaRPr lang="ru-RU" sz="1900" kern="1200" dirty="0"/>
        </a:p>
      </dsp:txBody>
      <dsp:txXfrm>
        <a:off x="48833" y="4411535"/>
        <a:ext cx="8131934" cy="902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6E9-0570-4A57-9847-7674014E61A1}">
      <dsp:nvSpPr>
        <dsp:cNvPr id="0" name=""/>
        <dsp:cNvSpPr/>
      </dsp:nvSpPr>
      <dsp:spPr>
        <a:xfrm>
          <a:off x="-370228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18B886-84F2-43D0-88FB-7878AB6E835E}">
      <dsp:nvSpPr>
        <dsp:cNvPr id="0" name=""/>
        <dsp:cNvSpPr/>
      </dsp:nvSpPr>
      <dsp:spPr>
        <a:xfrm>
          <a:off x="1152295" y="0"/>
          <a:ext cx="7447533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smtClean="0"/>
            <a:t>Игнорирование партнера,</a:t>
          </a:r>
          <a:r>
            <a:rPr lang="ru-RU" sz="1500" kern="1200" smtClean="0"/>
            <a:t> отсутствие интереса к его высказыванию.</a:t>
          </a:r>
          <a:endParaRPr lang="ru-RU" sz="1500" kern="1200"/>
        </a:p>
      </dsp:txBody>
      <dsp:txXfrm>
        <a:off x="1152295" y="0"/>
        <a:ext cx="7447533" cy="724154"/>
      </dsp:txXfrm>
    </dsp:sp>
    <dsp:sp modelId="{04A35289-3005-401F-9C49-5E61269B7901}">
      <dsp:nvSpPr>
        <dsp:cNvPr id="0" name=""/>
        <dsp:cNvSpPr/>
      </dsp:nvSpPr>
      <dsp:spPr>
        <a:xfrm>
          <a:off x="104997" y="724154"/>
          <a:ext cx="3575510" cy="357551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3600000"/>
            <a:satOff val="-12501"/>
            <a:lumOff val="1500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09CC59-0179-4D69-8F70-332BC1413E8B}">
      <dsp:nvSpPr>
        <dsp:cNvPr id="0" name=""/>
        <dsp:cNvSpPr/>
      </dsp:nvSpPr>
      <dsp:spPr>
        <a:xfrm>
          <a:off x="1892752" y="724154"/>
          <a:ext cx="5966618" cy="35755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3600000"/>
              <a:satOff val="-12501"/>
              <a:lumOff val="15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smtClean="0"/>
            <a:t>Негативные оценки,</a:t>
          </a:r>
          <a:r>
            <a:rPr lang="ru-RU" sz="1500" kern="1200" smtClean="0"/>
            <a:t> например замечания типа: «Это же глупости...».</a:t>
          </a:r>
          <a:endParaRPr lang="ru-RU" sz="1500" kern="1200"/>
        </a:p>
      </dsp:txBody>
      <dsp:txXfrm>
        <a:off x="1892752" y="724154"/>
        <a:ext cx="5966618" cy="724154"/>
      </dsp:txXfrm>
    </dsp:sp>
    <dsp:sp modelId="{5FD0667E-C024-44AC-8DCE-6EE4D3AB4258}">
      <dsp:nvSpPr>
        <dsp:cNvPr id="0" name=""/>
        <dsp:cNvSpPr/>
      </dsp:nvSpPr>
      <dsp:spPr>
        <a:xfrm>
          <a:off x="580223" y="1448308"/>
          <a:ext cx="2625058" cy="2625058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5359FB-F13B-4957-BE3C-584E2A59E066}">
      <dsp:nvSpPr>
        <dsp:cNvPr id="0" name=""/>
        <dsp:cNvSpPr/>
      </dsp:nvSpPr>
      <dsp:spPr>
        <a:xfrm>
          <a:off x="1892752" y="1448308"/>
          <a:ext cx="5966618" cy="26250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7200000"/>
              <a:satOff val="-25001"/>
              <a:lumOff val="30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smtClean="0"/>
            <a:t>Неаргументированное выспрашивание.</a:t>
          </a:r>
          <a:r>
            <a:rPr lang="ru-RU" sz="1500" kern="1200" smtClean="0"/>
            <a:t> Задавая вопросы, нельзя злоупотреблять их количеством. Поясните, почему заданные вами вопросы интересуют вас.</a:t>
          </a:r>
          <a:endParaRPr lang="ru-RU" sz="1500" kern="1200"/>
        </a:p>
      </dsp:txBody>
      <dsp:txXfrm>
        <a:off x="1892752" y="1448308"/>
        <a:ext cx="5966618" cy="724154"/>
      </dsp:txXfrm>
    </dsp:sp>
    <dsp:sp modelId="{82C89C6D-CEC3-42A6-9EFF-2C7873214ABC}">
      <dsp:nvSpPr>
        <dsp:cNvPr id="0" name=""/>
        <dsp:cNvSpPr/>
      </dsp:nvSpPr>
      <dsp:spPr>
        <a:xfrm>
          <a:off x="1055449" y="2172462"/>
          <a:ext cx="1674606" cy="167460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0800000"/>
            <a:satOff val="-37502"/>
            <a:lumOff val="450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9A5D48-F1FD-4F88-9364-FC8D0109F45A}">
      <dsp:nvSpPr>
        <dsp:cNvPr id="0" name=""/>
        <dsp:cNvSpPr/>
      </dsp:nvSpPr>
      <dsp:spPr>
        <a:xfrm>
          <a:off x="1892752" y="2172462"/>
          <a:ext cx="5966618" cy="16746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0800000"/>
              <a:satOff val="-37502"/>
              <a:lumOff val="45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Проявление эгоцентризма.</a:t>
          </a:r>
          <a:r>
            <a:rPr lang="ru-RU" sz="1500" kern="1200" dirty="0" smtClean="0"/>
            <a:t> Разговор идет только на те темы, которые волнуют вас, и не берется в расчет то, что волнует ребёнка.</a:t>
          </a:r>
          <a:endParaRPr lang="ru-RU" sz="1500" kern="1200" dirty="0"/>
        </a:p>
      </dsp:txBody>
      <dsp:txXfrm>
        <a:off x="1892752" y="2172462"/>
        <a:ext cx="5966618" cy="724154"/>
      </dsp:txXfrm>
    </dsp:sp>
    <dsp:sp modelId="{FB92466B-B64C-4B2C-AE1B-B57484745981}">
      <dsp:nvSpPr>
        <dsp:cNvPr id="0" name=""/>
        <dsp:cNvSpPr/>
      </dsp:nvSpPr>
      <dsp:spPr>
        <a:xfrm>
          <a:off x="1530675" y="2896616"/>
          <a:ext cx="724154" cy="72415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4400000"/>
            <a:satOff val="-50003"/>
            <a:lumOff val="600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7E0BCA-F6D5-45F0-8EE9-019EF8222783}">
      <dsp:nvSpPr>
        <dsp:cNvPr id="0" name=""/>
        <dsp:cNvSpPr/>
      </dsp:nvSpPr>
      <dsp:spPr>
        <a:xfrm>
          <a:off x="1892752" y="2896616"/>
          <a:ext cx="5966618" cy="7241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400000"/>
              <a:satOff val="-50003"/>
              <a:lumOff val="60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Прерывание монолога партнера.</a:t>
          </a:r>
          <a:r>
            <a:rPr lang="ru-RU" sz="1500" kern="1200" dirty="0" smtClean="0"/>
            <a:t> Например: «А не пора ли нам поговорить о деле?» или «Давай вернемся к цели нашего разговора».</a:t>
          </a:r>
          <a:endParaRPr lang="ru-RU" sz="1500" kern="1200" dirty="0"/>
        </a:p>
      </dsp:txBody>
      <dsp:txXfrm>
        <a:off x="1892752" y="2896616"/>
        <a:ext cx="5966618" cy="724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AF602-ABBE-4D3E-96DB-3805E9BDB1FA}">
      <dsp:nvSpPr>
        <dsp:cNvPr id="0" name=""/>
        <dsp:cNvSpPr/>
      </dsp:nvSpPr>
      <dsp:spPr>
        <a:xfrm>
          <a:off x="82345" y="302"/>
          <a:ext cx="8064909" cy="273569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  <a:sp3d extrusionH="28000" prstMaterial="matte">
            <a:bevelT w="69850" h="69850" prst="divot"/>
          </a:sp3d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cap="none" spc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Разбираем ситуации</a:t>
          </a:r>
          <a:endParaRPr lang="ru-RU" sz="6500" b="1" kern="1200" cap="none" spc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sp:txBody>
      <dsp:txXfrm>
        <a:off x="1450195" y="302"/>
        <a:ext cx="5329210" cy="2735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123E3-4C80-4B5C-9D24-1BAD5508888D}">
      <dsp:nvSpPr>
        <dsp:cNvPr id="0" name=""/>
        <dsp:cNvSpPr/>
      </dsp:nvSpPr>
      <dsp:spPr>
        <a:xfrm>
          <a:off x="0" y="0"/>
          <a:ext cx="2520280" cy="252028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11D0E3-4EF5-4837-981C-82E0D50C9135}">
      <dsp:nvSpPr>
        <dsp:cNvPr id="0" name=""/>
        <dsp:cNvSpPr/>
      </dsp:nvSpPr>
      <dsp:spPr>
        <a:xfrm>
          <a:off x="1260140" y="0"/>
          <a:ext cx="6969459" cy="25202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Ну конечно, во втором случае. Само звучание имени оказывает большое воздействие на человека.</a:t>
          </a:r>
          <a:endParaRPr lang="ru-RU" sz="1500" kern="1200" dirty="0"/>
        </a:p>
      </dsp:txBody>
      <dsp:txXfrm>
        <a:off x="1260140" y="0"/>
        <a:ext cx="6969459" cy="756085"/>
      </dsp:txXfrm>
    </dsp:sp>
    <dsp:sp modelId="{C5BA26C5-C56F-4F37-88FD-7EB2E84A6996}">
      <dsp:nvSpPr>
        <dsp:cNvPr id="0" name=""/>
        <dsp:cNvSpPr/>
      </dsp:nvSpPr>
      <dsp:spPr>
        <a:xfrm>
          <a:off x="441049" y="756085"/>
          <a:ext cx="1638181" cy="16381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251605-DE56-4769-921B-8CC11014A300}">
      <dsp:nvSpPr>
        <dsp:cNvPr id="0" name=""/>
        <dsp:cNvSpPr/>
      </dsp:nvSpPr>
      <dsp:spPr>
        <a:xfrm>
          <a:off x="1260140" y="756085"/>
          <a:ext cx="6969459" cy="16381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Во время конфликтов, желая снять их остроту, люди подсознательно начинают чаще употреблять в своей речи имена собеседников. Называя их по имени, можно быстрее прийти к согласию, найти взаимопонимание.</a:t>
          </a:r>
          <a:endParaRPr lang="ru-RU" sz="1500" kern="1200" dirty="0"/>
        </a:p>
      </dsp:txBody>
      <dsp:txXfrm>
        <a:off x="1260140" y="756085"/>
        <a:ext cx="6969459" cy="756083"/>
      </dsp:txXfrm>
    </dsp:sp>
    <dsp:sp modelId="{E046605C-ED3D-4304-8C07-2CE371E796DD}">
      <dsp:nvSpPr>
        <dsp:cNvPr id="0" name=""/>
        <dsp:cNvSpPr/>
      </dsp:nvSpPr>
      <dsp:spPr>
        <a:xfrm>
          <a:off x="882098" y="1512169"/>
          <a:ext cx="756083" cy="75608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428D9D-0C2B-4916-B645-F72690E950B2}">
      <dsp:nvSpPr>
        <dsp:cNvPr id="0" name=""/>
        <dsp:cNvSpPr/>
      </dsp:nvSpPr>
      <dsp:spPr>
        <a:xfrm>
          <a:off x="1260140" y="1609110"/>
          <a:ext cx="6969459" cy="5622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smtClean="0"/>
            <a:t>Имя человека — это самый сладостный и самый важный для него звук!</a:t>
          </a:r>
          <a:endParaRPr lang="ru-RU" sz="1500" kern="1200"/>
        </a:p>
      </dsp:txBody>
      <dsp:txXfrm>
        <a:off x="1260140" y="1609110"/>
        <a:ext cx="6969459" cy="5622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13475-F6DA-4F98-893E-1DAC672447BA}">
      <dsp:nvSpPr>
        <dsp:cNvPr id="0" name=""/>
        <dsp:cNvSpPr/>
      </dsp:nvSpPr>
      <dsp:spPr>
        <a:xfrm>
          <a:off x="924920" y="10470"/>
          <a:ext cx="3828350" cy="38283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Не достигнет. «Демократическая» речь педагога входит в противоречие с ее властным, авторитарным, поучающим жестом.</a:t>
          </a:r>
          <a:endParaRPr lang="ru-RU" sz="1800" kern="1200" dirty="0"/>
        </a:p>
      </dsp:txBody>
      <dsp:txXfrm>
        <a:off x="1459510" y="461914"/>
        <a:ext cx="2207337" cy="2925461"/>
      </dsp:txXfrm>
    </dsp:sp>
    <dsp:sp modelId="{E6719FAA-8967-4127-8947-505E82094495}">
      <dsp:nvSpPr>
        <dsp:cNvPr id="0" name=""/>
        <dsp:cNvSpPr/>
      </dsp:nvSpPr>
      <dsp:spPr>
        <a:xfrm>
          <a:off x="3891857" y="248899"/>
          <a:ext cx="3412821" cy="335149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Собеседник должен чувствовать себя значительным для партнера по общению.</a:t>
          </a:r>
          <a:endParaRPr lang="ru-RU" sz="1800" kern="1200" dirty="0"/>
        </a:p>
      </dsp:txBody>
      <dsp:txXfrm>
        <a:off x="4860360" y="644112"/>
        <a:ext cx="1967753" cy="25610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DF861-93F9-4AC9-BAC6-A6844F4E995A}">
      <dsp:nvSpPr>
        <dsp:cNvPr id="0" name=""/>
        <dsp:cNvSpPr/>
      </dsp:nvSpPr>
      <dsp:spPr>
        <a:xfrm>
          <a:off x="0" y="12"/>
          <a:ext cx="8229600" cy="4525950"/>
        </a:xfrm>
        <a:prstGeom prst="leftRightRibbon">
          <a:avLst/>
        </a:prstGeom>
        <a:solidFill>
          <a:srgbClr val="FFC000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CEF703-F6F3-4D59-A9A3-0B3DB1A7B1B6}">
      <dsp:nvSpPr>
        <dsp:cNvPr id="0" name=""/>
        <dsp:cNvSpPr/>
      </dsp:nvSpPr>
      <dsp:spPr>
        <a:xfrm>
          <a:off x="987552" y="1193133"/>
          <a:ext cx="2715768" cy="1613001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Если у ребенка неприятные переживания, то угроза вообще бессмысленна. Она лишь загоняет его в тупик. От частого повторения угроз дети привыкают к ним и перестают на них реагировать. Тогда угрозы приходится усиливать, используя различные наказания.</a:t>
          </a:r>
          <a:endParaRPr lang="ru-RU" sz="1400" kern="1200" dirty="0"/>
        </a:p>
      </dsp:txBody>
      <dsp:txXfrm>
        <a:off x="987552" y="1193133"/>
        <a:ext cx="2715768" cy="1613001"/>
      </dsp:txXfrm>
    </dsp:sp>
    <dsp:sp modelId="{C159FAA5-26FF-4CBD-B893-791194B7C1EA}">
      <dsp:nvSpPr>
        <dsp:cNvPr id="0" name=""/>
        <dsp:cNvSpPr/>
      </dsp:nvSpPr>
      <dsp:spPr>
        <a:xfrm>
          <a:off x="4114800" y="1719827"/>
          <a:ext cx="3209544" cy="1613001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smtClean="0"/>
            <a:t>Лучше воспитывать, используя положительную мотивацию, чем отрицательную, основанную на угрозах, критике и т. п.</a:t>
          </a:r>
          <a:endParaRPr lang="ru-RU" sz="1800" kern="1200"/>
        </a:p>
      </dsp:txBody>
      <dsp:txXfrm>
        <a:off x="4114800" y="1719827"/>
        <a:ext cx="3209544" cy="16130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D548F-4F8C-48F6-816E-A9FBA0321809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6ACFAA-E60C-47B6-8728-707EAC8333C6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 детей формируется низкая самооценка. Они начинают думать, что и на самом деле они плохие, неудачники.</a:t>
          </a:r>
          <a:endParaRPr lang="ru-RU" sz="1800" kern="1200" dirty="0"/>
        </a:p>
      </dsp:txBody>
      <dsp:txXfrm>
        <a:off x="2262981" y="0"/>
        <a:ext cx="5966618" cy="1357791"/>
      </dsp:txXfrm>
    </dsp:sp>
    <dsp:sp modelId="{5800556E-8835-4676-9AC1-AAA0DF376858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FD5DAC-D91E-4E7F-B482-296DCF423077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smtClean="0"/>
            <a:t>Не помните долго зла, ведь ребенок счастлив только настоящим и живет по принципу «здесь и сейчас».</a:t>
          </a:r>
          <a:endParaRPr lang="ru-RU" sz="1800" kern="1200"/>
        </a:p>
      </dsp:txBody>
      <dsp:txXfrm>
        <a:off x="2262981" y="1357791"/>
        <a:ext cx="5966618" cy="1357787"/>
      </dsp:txXfrm>
    </dsp:sp>
    <dsp:sp modelId="{3A393B21-2C0F-45E5-BDAB-7B3B58B6EDFC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7BD08B-C04C-41E7-8AFC-DE9907D62E02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Чтобы избежать подобных негативных эффектов, необходимо больше внимания обращать на положительные стороны поведения ребенка. Слова одобрения, направленные в его адрес, очевидно, его не испортят.</a:t>
          </a:r>
          <a:endParaRPr lang="ru-RU" sz="1800" kern="1200" dirty="0"/>
        </a:p>
      </dsp:txBody>
      <dsp:txXfrm>
        <a:off x="2262981" y="2715579"/>
        <a:ext cx="5966618" cy="13577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5A4FE-3295-46DB-9A18-27297CF53097}">
      <dsp:nvSpPr>
        <dsp:cNvPr id="0" name=""/>
        <dsp:cNvSpPr/>
      </dsp:nvSpPr>
      <dsp:spPr>
        <a:xfrm>
          <a:off x="0" y="752940"/>
          <a:ext cx="8229600" cy="30200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Лгущий ребенок чаще обычного моргает, говорит монотонно, неосознанно стремится отвернуться от вас. Он принимает закрытые позы, за что-то пытается ухватиться, не знает, куда деть руки. На вопросы такой ребенок отвечает с задержкой, у него наблюдается рассогласование интонации и смысла</a:t>
          </a:r>
          <a:r>
            <a:rPr lang="ru-RU" sz="3200" kern="1200" dirty="0" smtClean="0"/>
            <a:t>.</a:t>
          </a:r>
          <a:endParaRPr lang="ru-RU" sz="3200" kern="1200" dirty="0"/>
        </a:p>
      </dsp:txBody>
      <dsp:txXfrm>
        <a:off x="0" y="752940"/>
        <a:ext cx="8229600" cy="30200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D2E37-DBF9-4F37-9AD3-9137B78CFE4E}">
      <dsp:nvSpPr>
        <dsp:cNvPr id="0" name=""/>
        <dsp:cNvSpPr/>
      </dsp:nvSpPr>
      <dsp:spPr>
        <a:xfrm>
          <a:off x="0" y="47271"/>
          <a:ext cx="8229600" cy="8494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Правила (ограничения, требования, запреты) обязательно должны быть в жизни каждого ребенка, в ином случае  не избежать попустительского стиля воспитания.</a:t>
          </a:r>
          <a:endParaRPr lang="ru-RU" sz="1600" kern="1200" dirty="0"/>
        </a:p>
      </dsp:txBody>
      <dsp:txXfrm>
        <a:off x="41465" y="88736"/>
        <a:ext cx="8146670" cy="766490"/>
      </dsp:txXfrm>
    </dsp:sp>
    <dsp:sp modelId="{29277CE0-C07A-4EBB-BDC2-F88D6721EC2B}">
      <dsp:nvSpPr>
        <dsp:cNvPr id="0" name=""/>
        <dsp:cNvSpPr/>
      </dsp:nvSpPr>
      <dsp:spPr>
        <a:xfrm>
          <a:off x="0" y="942771"/>
          <a:ext cx="8229600" cy="8494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Правил (ограничений, требований, запретов) не должно быть слишком много, и они должны быть гибкими, иначе не избежать авторитарного стиля воспитания.</a:t>
          </a:r>
          <a:endParaRPr lang="ru-RU" sz="1600" kern="1200"/>
        </a:p>
      </dsp:txBody>
      <dsp:txXfrm>
        <a:off x="41465" y="984236"/>
        <a:ext cx="8146670" cy="766490"/>
      </dsp:txXfrm>
    </dsp:sp>
    <dsp:sp modelId="{5DA9EF90-AF09-4AAE-8360-03C6B6CDE07D}">
      <dsp:nvSpPr>
        <dsp:cNvPr id="0" name=""/>
        <dsp:cNvSpPr/>
      </dsp:nvSpPr>
      <dsp:spPr>
        <a:xfrm>
          <a:off x="0" y="1838271"/>
          <a:ext cx="8229600" cy="8494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Правила (ограничения, требования, запреты) должны быть согласованы между взрослыми, иначе ребенок привыкает добиваться своего, «раскалывая» ряды взрослых. </a:t>
          </a:r>
          <a:endParaRPr lang="ru-RU" sz="1600" kern="1200"/>
        </a:p>
      </dsp:txBody>
      <dsp:txXfrm>
        <a:off x="41465" y="1879736"/>
        <a:ext cx="8146670" cy="766490"/>
      </dsp:txXfrm>
    </dsp:sp>
    <dsp:sp modelId="{3D93CDBA-37B4-4FCE-8B9E-99BB1A08AE8E}">
      <dsp:nvSpPr>
        <dsp:cNvPr id="0" name=""/>
        <dsp:cNvSpPr/>
      </dsp:nvSpPr>
      <dsp:spPr>
        <a:xfrm>
          <a:off x="0" y="2733771"/>
          <a:ext cx="8229600" cy="8494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Тон, которым сообщается требование или запрет, должен быть скорее дружественно-разъяснительным, чем повелительным.</a:t>
          </a:r>
          <a:endParaRPr lang="ru-RU" sz="1600" kern="1200"/>
        </a:p>
      </dsp:txBody>
      <dsp:txXfrm>
        <a:off x="41465" y="2775236"/>
        <a:ext cx="8146670" cy="766490"/>
      </dsp:txXfrm>
    </dsp:sp>
    <dsp:sp modelId="{D73CB9A4-E34D-47A9-B629-2371CD2F7071}">
      <dsp:nvSpPr>
        <dsp:cNvPr id="0" name=""/>
        <dsp:cNvSpPr/>
      </dsp:nvSpPr>
      <dsp:spPr>
        <a:xfrm>
          <a:off x="0" y="3629271"/>
          <a:ext cx="8229600" cy="8494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Наказывать ребенка лучше лишая его хорошего, чем делая ему плохое.</a:t>
          </a:r>
          <a:endParaRPr lang="ru-RU" sz="1600" kern="1200"/>
        </a:p>
      </dsp:txBody>
      <dsp:txXfrm>
        <a:off x="41465" y="3670736"/>
        <a:ext cx="8146670" cy="766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95704-1695-47AA-B80E-9AD234717A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4D9B-80DB-4168-98AD-CF532CE9DD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C5D-3868-449B-A89D-35D5F006D20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A53E-7788-4B9E-A619-779A1A7F09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4EAE-C510-4E95-9824-ED2845C2686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BF5D-FBBB-4877-AB97-E56DA4929B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94DD-FB7A-4E34-9B72-0CF1C8253F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A4B3-F2FE-46B5-8EDC-CC55D147B9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B6DA0-3AE5-4C8A-B167-7F67B5E46D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qezhamar.com/QezHamar_com/am/wp-content/uploads/2012/02/kkkkkkkkkkkkkk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5040560" cy="46085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619250" y="5445125"/>
            <a:ext cx="5832475" cy="6477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663300"/>
                </a:solidFill>
                <a:latin typeface="Monotype Corsiva" pitchFamily="66" charset="0"/>
              </a:rPr>
              <a:t>Индивидуальная беседа как ведущий метод воспитания с отдельным </a:t>
            </a:r>
            <a:r>
              <a:rPr lang="ru-RU" sz="3200" b="1" dirty="0" smtClean="0">
                <a:solidFill>
                  <a:srgbClr val="663300"/>
                </a:solidFill>
                <a:latin typeface="Monotype Corsiva" pitchFamily="66" charset="0"/>
              </a:rPr>
              <a:t>воспитанником</a:t>
            </a:r>
            <a:endParaRPr lang="es-ES" sz="3200" b="1" dirty="0">
              <a:solidFill>
                <a:srgbClr val="6633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332656"/>
            <a:ext cx="3888432" cy="5793507"/>
          </a:xfrm>
        </p:spPr>
        <p:txBody>
          <a:bodyPr/>
          <a:lstStyle/>
          <a:p>
            <a:pPr algn="ctr"/>
            <a:r>
              <a:rPr lang="ru-RU" sz="1800" b="1" dirty="0"/>
              <a:t> 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Индивидуальная беседа с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отдельными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воспитанниками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наиболее сложная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воспитания. Основное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условие проведения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подобной беседы – отсутствие психологического барьера между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воспитанником и воспитателем.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Только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этом случае индивидуальная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беседа положительно повлияет на воспитательный процесс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еловек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ведущий беседу, должен иметь перечень достаточно конкретных вопросов. Данная беседа проводится один на один с учащимся и не предполагает заранее заготовленных ответов.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http://vunderkinder.ru/wp-content/uploads/2011/10/site-20-2816-29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36712"/>
            <a:ext cx="4691062" cy="3518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296443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520"/>
                            </p:stCondLst>
                            <p:childTnLst>
                              <p:par>
                                <p:cTn id="8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1641468"/>
              </p:ext>
            </p:extLst>
          </p:nvPr>
        </p:nvGraphicFramePr>
        <p:xfrm>
          <a:off x="457200" y="620688"/>
          <a:ext cx="822960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rgbClr val="333333"/>
                </a:solidFill>
                <a:latin typeface="Georgia"/>
              </a:rPr>
              <a:t>В процессе взаимодействия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педагога 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с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ребёнком 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важным оказывается все: что мы говорим, как мы говорим, каким образом воспринимаем информацию партнера по общению. Поэтому первым необходимым условием успешности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взаимодействия 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является знание </a:t>
            </a:r>
            <a:r>
              <a:rPr lang="ru-RU" sz="1800" i="1" dirty="0">
                <a:solidFill>
                  <a:srgbClr val="333333"/>
                </a:solidFill>
                <a:latin typeface="Georgia"/>
              </a:rPr>
              <a:t>структуры общения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.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Можно выделить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 </a:t>
            </a:r>
            <a:r>
              <a:rPr lang="ru-RU" sz="1800" u="sng" dirty="0">
                <a:solidFill>
                  <a:srgbClr val="333333"/>
                </a:solidFill>
                <a:latin typeface="Georgia"/>
              </a:rPr>
              <a:t>три составляющие общения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: интерактивное, перцептивное и коммуникативное.</a:t>
            </a:r>
          </a:p>
          <a:p>
            <a:pPr algn="just"/>
            <a:r>
              <a:rPr lang="ru-RU" sz="1800" dirty="0">
                <a:solidFill>
                  <a:srgbClr val="333333"/>
                </a:solidFill>
                <a:latin typeface="Georgia"/>
              </a:rPr>
              <a:t>Так, </a:t>
            </a:r>
            <a:r>
              <a:rPr lang="ru-RU" sz="1800" i="1" dirty="0">
                <a:solidFill>
                  <a:srgbClr val="333333"/>
                </a:solidFill>
                <a:latin typeface="Georgia"/>
              </a:rPr>
              <a:t>перцептивная 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сторона включает в себя восприятие человека человеком в процессе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общения. </a:t>
            </a:r>
            <a:r>
              <a:rPr lang="ru-RU" sz="1800" i="1" dirty="0" smtClean="0">
                <a:solidFill>
                  <a:srgbClr val="333333"/>
                </a:solidFill>
                <a:latin typeface="Georgia"/>
              </a:rPr>
              <a:t>Коммуникативная</a:t>
            </a:r>
            <a:r>
              <a:rPr lang="ru-RU" sz="1800" i="1" dirty="0">
                <a:solidFill>
                  <a:srgbClr val="333333"/>
                </a:solidFill>
                <a:latin typeface="Georgia"/>
              </a:rPr>
              <a:t> 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составляющая представляет собой процесс передачи информации: обмен мнениями, переживаниями, сведениями, желаниями, - это то, что мы говорим. </a:t>
            </a:r>
            <a:r>
              <a:rPr lang="ru-RU" sz="1800" i="1" dirty="0">
                <a:solidFill>
                  <a:srgbClr val="333333"/>
                </a:solidFill>
                <a:latin typeface="Georgia"/>
              </a:rPr>
              <a:t>Интерактивная 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сторона подразумевает организацию совместной деятельности, взаимодействия в разговоре (как мы говорим, какие цели преследуем), которое может выражаться в давлении, уклонении, пассивности одного из партнеров или обоих участников взаимодействия.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06214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360040"/>
          </a:xfrm>
        </p:spPr>
        <p:txBody>
          <a:bodyPr/>
          <a:lstStyle/>
          <a:p>
            <a:pPr lvl="0"/>
            <a:r>
              <a:rPr lang="ru-RU" sz="3200" kern="1200" dirty="0">
                <a:solidFill>
                  <a:srgbClr val="CC9900">
                    <a:lumMod val="60000"/>
                    <a:lumOff val="4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Способы </a:t>
            </a:r>
            <a:r>
              <a:rPr lang="ru-RU" sz="3200" kern="1200" dirty="0" smtClean="0">
                <a:solidFill>
                  <a:srgbClr val="CC9900">
                    <a:lumMod val="60000"/>
                    <a:lumOff val="4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воздействия   </a:t>
            </a:r>
            <a:r>
              <a:rPr lang="ru-RU" sz="3200" kern="1200" dirty="0">
                <a:solidFill>
                  <a:srgbClr val="CC9900">
                    <a:lumMod val="60000"/>
                    <a:lumOff val="4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процессе </a:t>
            </a:r>
            <a:r>
              <a:rPr lang="ru-RU" sz="3200" kern="1200" dirty="0" smtClean="0">
                <a:solidFill>
                  <a:srgbClr val="CC9900">
                    <a:lumMod val="60000"/>
                    <a:lumOff val="4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беседы </a:t>
            </a:r>
            <a:r>
              <a:rPr lang="ru-RU" sz="4000" kern="1200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ru-RU" sz="4000" kern="1200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Заражение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(психологический термин, обозначающий бессознательную передачу от человека к человеку каких-либо эмоций, состояний 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побуждений).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Внушение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влияние одного человека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другого, вызывающие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определённые изменения в его психологии 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поведении)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Убеждение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(уверенность человека в своей правоте, подтверждаемая соответствующими аргументами 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фактами)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Подражание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(сознательное или бессознательное поведение человека, направленное на воспроизведение поступков и действий других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людей)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820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333333"/>
                </a:solidFill>
                <a:latin typeface="Georgia"/>
              </a:rPr>
              <a:t>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От педагога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требуется большая находчивость, чтобы «разговорить» ребенка. Это касается прежде всего детей тревожных, неуверенных в себе и детей, имеющих отрицательный опыт общения со взрослыми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.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Беседуя с ребенком, нужно учитывать возраст, пол, условия его жизни, его способность к сознательному наблюдению собственных эмоциональных реакций и к их вербализации. Такая способность появляется у большинства детей только в подростковом возрасте. Однако это не значит, что раньше нельзя обсуждать возникшие у них переживания, эмоциональные реакции и т. д. Дети способны описывать свои мысли и чувства, но их возможности ограничены недостаточно развитыми навыками точного воспроизведения событий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.</a:t>
            </a:r>
          </a:p>
          <a:p>
            <a:r>
              <a:rPr lang="ru-RU" sz="2000" dirty="0">
                <a:solidFill>
                  <a:srgbClr val="333333"/>
                </a:solidFill>
                <a:latin typeface="Georgia"/>
              </a:rPr>
              <a:t>Чтобы диалог состоялся, важно понимать:</a:t>
            </a:r>
          </a:p>
          <a:p>
            <a:pPr>
              <a:buFont typeface="Arial"/>
              <a:buChar char="•"/>
            </a:pPr>
            <a:r>
              <a:rPr lang="ru-RU" sz="2000" dirty="0">
                <a:solidFill>
                  <a:srgbClr val="333333"/>
                </a:solidFill>
                <a:latin typeface="Georgia"/>
              </a:rPr>
              <a:t>куда обращена речь (с кем мы сейчас говорим);</a:t>
            </a:r>
          </a:p>
          <a:p>
            <a:pPr>
              <a:buFont typeface="Arial"/>
              <a:buChar char="•"/>
            </a:pPr>
            <a:r>
              <a:rPr lang="ru-RU" sz="2000" dirty="0">
                <a:solidFill>
                  <a:srgbClr val="333333"/>
                </a:solidFill>
                <a:latin typeface="Georgia"/>
              </a:rPr>
              <a:t>откуда она исходит (кто мы есть).</a:t>
            </a:r>
          </a:p>
          <a:p>
            <a:pPr marL="0" indent="0" algn="just">
              <a:buNone/>
            </a:pPr>
            <a:endParaRPr lang="ru-RU" sz="2000" dirty="0">
              <a:solidFill>
                <a:srgbClr val="333333"/>
              </a:solidFill>
              <a:latin typeface="Georgia"/>
            </a:endParaRPr>
          </a:p>
          <a:p>
            <a:pPr marL="0" indent="0" algn="just">
              <a:buNone/>
            </a:pPr>
            <a:endParaRPr lang="ru-RU" sz="2000" dirty="0">
              <a:solidFill>
                <a:srgbClr val="333333"/>
              </a:solidFill>
              <a:latin typeface="Georgi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265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Georgia"/>
              </a:rPr>
              <a:t>Факторы, разрушающие общение.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223356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82480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049521305"/>
              </p:ext>
            </p:extLst>
          </p:nvPr>
        </p:nvGraphicFramePr>
        <p:xfrm>
          <a:off x="457200" y="1196752"/>
          <a:ext cx="822960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42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361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ru-RU" sz="2000" b="1" dirty="0" smtClean="0">
                <a:solidFill>
                  <a:srgbClr val="333333"/>
                </a:solidFill>
                <a:latin typeface="Georgia"/>
              </a:rPr>
              <a:t>Педагог 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заметил,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что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ребёнка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беспокоят какие-то трудности.</a:t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r>
              <a:rPr lang="ru-RU" sz="2000" i="1" dirty="0">
                <a:solidFill>
                  <a:srgbClr val="333333"/>
                </a:solidFill>
                <a:latin typeface="Georgia"/>
              </a:rPr>
              <a:t>Как следует </a:t>
            </a:r>
            <a:r>
              <a:rPr lang="ru-RU" sz="2000" i="1" dirty="0" smtClean="0">
                <a:solidFill>
                  <a:srgbClr val="333333"/>
                </a:solidFill>
                <a:latin typeface="Georgia"/>
              </a:rPr>
              <a:t>поступить?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333333"/>
                </a:solidFill>
                <a:latin typeface="Georgia"/>
              </a:rPr>
              <a:t>Известно</a:t>
            </a:r>
            <a:r>
              <a:rPr lang="ru-RU" sz="1400" dirty="0">
                <a:solidFill>
                  <a:srgbClr val="333333"/>
                </a:solidFill>
                <a:latin typeface="Georgia"/>
              </a:rPr>
              <a:t>, что трудность какой-либо ситуации определяется не столько сложностью ее объективных условий</a:t>
            </a:r>
            <a:r>
              <a:rPr lang="ru-RU" sz="1400" dirty="0" smtClean="0">
                <a:solidFill>
                  <a:srgbClr val="333333"/>
                </a:solidFill>
                <a:latin typeface="Georgia"/>
              </a:rPr>
              <a:t>, </a:t>
            </a:r>
            <a:r>
              <a:rPr lang="ru-RU" sz="1400" i="1" dirty="0" smtClean="0">
                <a:solidFill>
                  <a:srgbClr val="333333"/>
                </a:solidFill>
                <a:latin typeface="Georgia"/>
              </a:rPr>
              <a:t>сколько </a:t>
            </a:r>
            <a:r>
              <a:rPr lang="ru-RU" sz="1400" i="1" dirty="0">
                <a:solidFill>
                  <a:srgbClr val="333333"/>
                </a:solidFill>
                <a:latin typeface="Georgia"/>
              </a:rPr>
              <a:t>отношением к этим условиям самого ребенка.</a:t>
            </a:r>
            <a:r>
              <a:rPr lang="ru-RU" sz="1400" dirty="0">
                <a:solidFill>
                  <a:srgbClr val="333333"/>
                </a:solidFill>
                <a:latin typeface="Georgia"/>
              </a:rPr>
              <a:t> Здесь необходим анализ собственных представлений ребенка о возникших трудностях.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333333"/>
                </a:solidFill>
                <a:latin typeface="Georgia"/>
              </a:rPr>
              <a:t>После установления взаимопонимания с ребенком </a:t>
            </a:r>
            <a:r>
              <a:rPr lang="ru-RU" sz="1400" dirty="0" smtClean="0">
                <a:solidFill>
                  <a:srgbClr val="333333"/>
                </a:solidFill>
                <a:latin typeface="Georgia"/>
              </a:rPr>
              <a:t>педагог  отмечает</a:t>
            </a:r>
            <a:r>
              <a:rPr lang="ru-RU" sz="1400" dirty="0">
                <a:solidFill>
                  <a:srgbClr val="333333"/>
                </a:solidFill>
                <a:latin typeface="Georgia"/>
              </a:rPr>
              <a:t>, что трудности в жизни людей дело обычное, надо вовремя собраться, не растеряться и т. д. После этого ребенку следует задать вопросы о том, бывают ли в его жизни трудные ситуации и где они случаются: в школе или вне ее.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333333"/>
                </a:solidFill>
                <a:latin typeface="Georgia"/>
              </a:rPr>
              <a:t>После утвердительного ответа и последовавших за ним рассуждений ребенка ему предлагается рассказать о некоторых ситуациях, которые он считает для себя трудными. После анализа этих ситуаций следует спросить о том, что он пытался сделать, чтобы преодолеть свои проблемы.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333333"/>
                </a:solidFill>
                <a:latin typeface="Georgia"/>
              </a:rPr>
              <a:t>В заключение надо предложить задание ребенку: сформулировать советы другу, который испытывает трудности (выбирается ситуация, названная самим ребенком). Этим самым ребенок показывает свою информированность о возможных действиях в подобных ситуациях.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333333"/>
                </a:solidFill>
                <a:latin typeface="Georgia"/>
              </a:rPr>
              <a:t>Кроме того, можно выяснить </a:t>
            </a:r>
            <a:r>
              <a:rPr lang="ru-RU" sz="1400" i="1" dirty="0">
                <a:solidFill>
                  <a:srgbClr val="333333"/>
                </a:solidFill>
                <a:latin typeface="Georgia"/>
              </a:rPr>
              <a:t>источники возникновения трудных ситуаций.</a:t>
            </a:r>
            <a:r>
              <a:rPr lang="ru-RU" sz="1400" dirty="0">
                <a:solidFill>
                  <a:srgbClr val="333333"/>
                </a:solidFill>
                <a:latin typeface="Georgia"/>
              </a:rPr>
              <a:t> Ими могут оказаться сверстники, родители, другие взрослые, книги, телепередачи. Результаты, полученные в ходе беседы, дают возможность узнать от самого ребенка о том, какие трудности существуют в его жизни.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1335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Педагог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может обратиться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к ребёнку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или так: «Ну послушай же меня внимательно!», или иначе: «Алеша, послушай же меня внимательно!».</a:t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r>
              <a:rPr lang="ru-RU" sz="2000" i="1" dirty="0">
                <a:solidFill>
                  <a:srgbClr val="333333"/>
                </a:solidFill>
                <a:latin typeface="Georgia"/>
              </a:rPr>
              <a:t>В каком случае фраза </a:t>
            </a:r>
            <a:r>
              <a:rPr lang="ru-RU" sz="2000" i="1" dirty="0" smtClean="0">
                <a:solidFill>
                  <a:srgbClr val="333333"/>
                </a:solidFill>
                <a:latin typeface="Georgia"/>
              </a:rPr>
              <a:t> </a:t>
            </a:r>
            <a:r>
              <a:rPr lang="ru-RU" sz="2000" i="1" dirty="0">
                <a:solidFill>
                  <a:srgbClr val="333333"/>
                </a:solidFill>
                <a:latin typeface="Georgia"/>
              </a:rPr>
              <a:t>получит больше шансов быть услышанной?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84879616"/>
              </p:ext>
            </p:extLst>
          </p:nvPr>
        </p:nvGraphicFramePr>
        <p:xfrm>
          <a:off x="457200" y="2636911"/>
          <a:ext cx="8229600" cy="252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25711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alisa-sad.ru/uploads/posts/2012-09/1348465849_deti_big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354"/>
          <a:stretch/>
        </p:blipFill>
        <p:spPr bwMode="auto">
          <a:xfrm>
            <a:off x="6084168" y="2492896"/>
            <a:ext cx="2737538" cy="32403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2000" dirty="0">
                <a:solidFill>
                  <a:srgbClr val="333333"/>
                </a:solidFill>
                <a:latin typeface="Georgia"/>
              </a:rPr>
              <a:t> 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Педагог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говорит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ученику: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«Я искренне стремлюсь к диалогу с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тобой,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стараюсь всегда учитывать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твоё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мнение...» При этом она потрясает указательным пальцем перед своими </a:t>
            </a:r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слушателем.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r>
              <a:rPr lang="ru-RU" sz="2000" i="1" dirty="0">
                <a:solidFill>
                  <a:srgbClr val="333333"/>
                </a:solidFill>
                <a:latin typeface="Georgia"/>
              </a:rPr>
              <a:t>Достигнет ли цели искреннее стремление </a:t>
            </a:r>
            <a:r>
              <a:rPr lang="ru-RU" sz="2000" i="1" dirty="0" smtClean="0">
                <a:solidFill>
                  <a:srgbClr val="333333"/>
                </a:solidFill>
                <a:latin typeface="Georgia"/>
              </a:rPr>
              <a:t>педагога?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18156968"/>
              </p:ext>
            </p:extLst>
          </p:nvPr>
        </p:nvGraphicFramePr>
        <p:xfrm>
          <a:off x="-828600" y="2060848"/>
          <a:ext cx="8229600" cy="384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868967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2000" dirty="0" smtClean="0">
                <a:solidFill>
                  <a:srgbClr val="333333"/>
                </a:solidFill>
                <a:latin typeface="Georgia"/>
              </a:rPr>
              <a:t>Фраза педагога: 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«Не выполнишь задания — не пойдешь гулять». </a:t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r>
              <a:rPr lang="ru-RU" sz="2000" i="1" dirty="0">
                <a:solidFill>
                  <a:srgbClr val="333333"/>
                </a:solidFill>
                <a:latin typeface="Georgia"/>
              </a:rPr>
              <a:t>Следует ли прибегать к угрозам, отрицательной мотивации?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Georgia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44220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4041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ru-RU" dirty="0" smtClean="0">
                <a:solidFill>
                  <a:srgbClr val="333333"/>
                </a:solidFill>
                <a:latin typeface="Georgia"/>
              </a:rPr>
              <a:t> </a:t>
            </a:r>
            <a:r>
              <a:rPr lang="ru-RU" sz="1800" dirty="0" smtClean="0">
                <a:solidFill>
                  <a:srgbClr val="333333"/>
                </a:solidFill>
                <a:latin typeface="Georgia"/>
              </a:rPr>
              <a:t>Педагог  говорит: 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>«Посмотри, как ты одет», «Опять ты все сделал не так», «Вечно ты делаешь не то» и т. п.</a:t>
            </a:r>
            <a:br>
              <a:rPr lang="ru-RU" sz="1800" dirty="0">
                <a:solidFill>
                  <a:srgbClr val="333333"/>
                </a:solidFill>
                <a:latin typeface="Georgia"/>
              </a:rPr>
            </a:br>
            <a:r>
              <a:rPr lang="ru-RU" sz="1800" i="1" dirty="0">
                <a:solidFill>
                  <a:srgbClr val="333333"/>
                </a:solidFill>
                <a:latin typeface="Georgia"/>
              </a:rPr>
              <a:t>Какого результата можно ожидать от такого воспитания?</a:t>
            </a:r>
            <a:r>
              <a:rPr lang="ru-RU" sz="1800" dirty="0">
                <a:solidFill>
                  <a:srgbClr val="333333"/>
                </a:solidFill>
                <a:latin typeface="Georgia"/>
              </a:rPr>
              <a:t/>
            </a:r>
            <a:br>
              <a:rPr lang="ru-RU" sz="1800" dirty="0">
                <a:solidFill>
                  <a:srgbClr val="333333"/>
                </a:solidFill>
                <a:latin typeface="Georgia"/>
              </a:rPr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878858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5823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rgbClr val="333333"/>
                </a:solidFill>
                <a:latin typeface="Georgia"/>
              </a:rPr>
              <a:t> </a:t>
            </a:r>
            <a:r>
              <a:rPr lang="ru-RU" sz="2000" dirty="0">
                <a:solidFill>
                  <a:srgbClr val="333333"/>
                </a:solidFill>
                <a:latin typeface="Georgia"/>
              </a:rPr>
              <a:t>Перед вами ребенок, который, похоже, говорит неправду. </a:t>
            </a:r>
            <a:r>
              <a:rPr lang="ru-RU" sz="2000" i="1" dirty="0">
                <a:solidFill>
                  <a:srgbClr val="333333"/>
                </a:solidFill>
                <a:latin typeface="Georgia"/>
              </a:rPr>
              <a:t>На какие симптомы поведения говорящего ребенка надо обратить внимание?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409754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3291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dirty="0">
                <a:solidFill>
                  <a:srgbClr val="333333"/>
                </a:solidFill>
                <a:latin typeface="Georgia"/>
              </a:rPr>
              <a:t>Правила помогают ребенку ориентироваться в окружающем мире.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03395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55366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>
                <a:solidFill>
                  <a:srgbClr val="333333"/>
                </a:solidFill>
                <a:latin typeface="Georgia"/>
              </a:rPr>
              <a:t>Характер человека во многом предопределяет обстановка, в которой он развивается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живет в атмосфере критики, он учится порицать;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живет в обстановке враждебности, он учится воевать;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живет в атмосфере страха, он учится бояться;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окружен жалостью, он учится жалеть самого себя;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окружен насмешками, он учится робеть;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окружен ревностью, он учится завидовать;</a:t>
            </a:r>
          </a:p>
          <a:p>
            <a:pPr>
              <a:buFont typeface="Arial"/>
              <a:buChar char="•"/>
            </a:pPr>
            <a:r>
              <a:rPr lang="ru-RU" sz="1200" dirty="0">
                <a:solidFill>
                  <a:srgbClr val="333333"/>
                </a:solidFill>
                <a:latin typeface="Georgia"/>
              </a:rPr>
              <a:t>живет с чувством стыда, он учится чувствовать себя виноватым;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чувствует поощрение, он учится быть уверенным в себе;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живет в атмосфере терпимости, он учится быть терпимым;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испытывает похвалу, он учится быть благодарным;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живет в атмосфере любви, он учится любить;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чувствует одобрение окружающих, он учится любить себя;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живет в атмосфере признания, он начинает понимать, как хорошо иметь цель;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живет среди тех, кто делится друг с другом, он учится щедрости;</a:t>
            </a:r>
          </a:p>
          <a:p>
            <a:pPr>
              <a:buFont typeface="Arial"/>
              <a:buChar char="•"/>
            </a:pPr>
            <a:r>
              <a:rPr lang="ru-RU" sz="1200" dirty="0" smtClean="0">
                <a:solidFill>
                  <a:srgbClr val="FF0000"/>
                </a:solidFill>
                <a:latin typeface="Georgia"/>
              </a:rPr>
              <a:t>живет среди честных и справедливых людей, он учится понимать, что такое правда и справедливость.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305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2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artisticCement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dist="1079500" sx="11000" sy="11000" algn="ctr" rotWithShape="0">
              <a:srgbClr val="000000">
                <a:alpha val="13000"/>
              </a:srgbClr>
            </a:outerShdw>
          </a:effectLst>
          <a:scene3d>
            <a:camera prst="perspectiveRelaxedModerately"/>
            <a:lightRig rig="twoPt" dir="t"/>
          </a:scene3d>
          <a:sp3d>
            <a:bevelT prst="relaxedInset"/>
            <a:bevelB w="114300" prst="hardEdge"/>
          </a:sp3d>
        </p:spPr>
        <p:txBody>
          <a:bodyPr/>
          <a:lstStyle/>
          <a:p>
            <a:r>
              <a:rPr lang="ru-RU" dirty="0" smtClean="0">
                <a:ln>
                  <a:gradFill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95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accent1">
                      <a:lumMod val="5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>Спасибо за внимание!</a:t>
            </a:r>
            <a:endParaRPr lang="ru-RU" dirty="0">
              <a:ln>
                <a:gradFill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95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0"/>
                </a:gradFill>
              </a:ln>
              <a:solidFill>
                <a:schemeClr val="accent2">
                  <a:lumMod val="75000"/>
                </a:schemeClr>
              </a:solidFill>
              <a:effectLst>
                <a:glow rad="127000">
                  <a:schemeClr val="accent1">
                    <a:lumMod val="5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4" name="Объект 3" descr="http://img.stapravda.ru/i/b/p23765.jp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4248471" cy="504056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50800" dir="5400000" sx="1000" sy="1000" algn="ctr" rotWithShape="0">
              <a:schemeClr val="accent1">
                <a:lumMod val="75000"/>
              </a:schemeClr>
            </a:outerShdw>
          </a:effectLst>
          <a:scene3d>
            <a:camera prst="perspectiveRight"/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xmlns="" val="3756515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5304</TotalTime>
  <Words>1019</Words>
  <Application>Microsoft Office PowerPoint</Application>
  <PresentationFormat>Экран 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Diseño predeterminado</vt:lpstr>
      <vt:lpstr>Индивидуальная беседа как ведущий метод воспитания с отдельным воспитанником</vt:lpstr>
      <vt:lpstr>Слайд 2</vt:lpstr>
      <vt:lpstr>Слайд 3</vt:lpstr>
      <vt:lpstr>Слайд 4</vt:lpstr>
      <vt:lpstr>Способы воздействия   в процессе беседы  </vt:lpstr>
      <vt:lpstr>Слайд 6</vt:lpstr>
      <vt:lpstr>Факторы, разрушающие общение.</vt:lpstr>
      <vt:lpstr>Слайд 8</vt:lpstr>
      <vt:lpstr>Педагог  заметил, что ребёнка беспокоят какие-то трудности. Как следует поступить? </vt:lpstr>
      <vt:lpstr>Педагог может обратиться к ребёнку или так: «Ну послушай же меня внимательно!», или иначе: «Алеша, послушай же меня внимательно!». В каком случае фраза  получит больше шансов быть услышанной? </vt:lpstr>
      <vt:lpstr> Педагог говорит ученику: «Я искренне стремлюсь к диалогу с тобой, стараюсь всегда учитывать твоё мнение...» При этом она потрясает указательным пальцем перед своими слушателем. Достигнет ли цели искреннее стремление педагога? </vt:lpstr>
      <vt:lpstr>Фраза педагога: «Не выполнишь задания — не пойдешь гулять».  Следует ли прибегать к угрозам, отрицательной мотивации? </vt:lpstr>
      <vt:lpstr> Педагог  говорит: «Посмотри, как ты одет», «Опять ты все сделал не так», «Вечно ты делаешь не то» и т. п. Какого результата можно ожидать от такого воспитания? </vt:lpstr>
      <vt:lpstr> Перед вами ребенок, который, похоже, говорит неправду. На какие симптомы поведения говорящего ребенка надо обратить внимание?</vt:lpstr>
      <vt:lpstr>Правила помогают ребенку ориентироваться в окружающем мире.</vt:lpstr>
      <vt:lpstr>Характер человека во многом предопределяет обстановка, в которой он развивается</vt:lpstr>
      <vt:lpstr>Спасибо за внимание!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Марина</cp:lastModifiedBy>
  <cp:revision>747</cp:revision>
  <dcterms:created xsi:type="dcterms:W3CDTF">2010-05-23T14:28:12Z</dcterms:created>
  <dcterms:modified xsi:type="dcterms:W3CDTF">2016-12-01T22:57:48Z</dcterms:modified>
</cp:coreProperties>
</file>